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5" r:id="rId36"/>
    <p:sldId id="306" r:id="rId37"/>
    <p:sldId id="308" r:id="rId38"/>
    <p:sldId id="309" r:id="rId39"/>
    <p:sldId id="311" r:id="rId40"/>
    <p:sldId id="312" r:id="rId41"/>
    <p:sldId id="313" r:id="rId42"/>
    <p:sldId id="317" r:id="rId43"/>
    <p:sldId id="320" r:id="rId44"/>
    <p:sldId id="321" r:id="rId45"/>
    <p:sldId id="323" r:id="rId46"/>
    <p:sldId id="324" r:id="rId47"/>
    <p:sldId id="326" r:id="rId48"/>
    <p:sldId id="327" r:id="rId49"/>
    <p:sldId id="329" r:id="rId50"/>
    <p:sldId id="331" r:id="rId51"/>
    <p:sldId id="332" r:id="rId52"/>
    <p:sldId id="333" r:id="rId53"/>
    <p:sldId id="335" r:id="rId54"/>
    <p:sldId id="336" r:id="rId55"/>
    <p:sldId id="337" r:id="rId56"/>
    <p:sldId id="338" r:id="rId57"/>
    <p:sldId id="339" r:id="rId58"/>
    <p:sldId id="340" r:id="rId59"/>
    <p:sldId id="342" r:id="rId60"/>
    <p:sldId id="343" r:id="rId61"/>
    <p:sldId id="344" r:id="rId62"/>
    <p:sldId id="345" r:id="rId63"/>
    <p:sldId id="346" r:id="rId64"/>
    <p:sldId id="348" r:id="rId65"/>
    <p:sldId id="349" r:id="rId66"/>
    <p:sldId id="352" r:id="rId67"/>
    <p:sldId id="353" r:id="rId68"/>
    <p:sldId id="359" r:id="rId69"/>
    <p:sldId id="360" r:id="rId7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30.wmf"/><Relationship Id="rId1" Type="http://schemas.openxmlformats.org/officeDocument/2006/relationships/image" Target="../media/image31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59.wmf"/><Relationship Id="rId2" Type="http://schemas.openxmlformats.org/officeDocument/2006/relationships/image" Target="../media/image30.wmf"/><Relationship Id="rId1" Type="http://schemas.openxmlformats.org/officeDocument/2006/relationships/image" Target="../media/image55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106.wmf"/><Relationship Id="rId4" Type="http://schemas.openxmlformats.org/officeDocument/2006/relationships/image" Target="../media/image10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8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9B3F-5892-4175-9B66-3A0C3A874879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2545-8E75-44F6-B07C-ECFC7584C1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15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K coefficient</a:t>
            </a:r>
            <a:r>
              <a:rPr lang="fr-FR" baseline="0" dirty="0" smtClean="0"/>
              <a:t> de perméabilité ou conductivité hydraulique en faisant apparaître KS/L analogue à sigma (</a:t>
            </a:r>
            <a:r>
              <a:rPr lang="fr-FR" baseline="0" dirty="0" err="1" smtClean="0"/>
              <a:t>cond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élec</a:t>
            </a:r>
            <a:r>
              <a:rPr lang="fr-FR" baseline="0" dirty="0" smtClean="0"/>
              <a:t>) S/L</a:t>
            </a:r>
          </a:p>
          <a:p>
            <a:r>
              <a:rPr lang="fr-FR" baseline="0" dirty="0" smtClean="0"/>
              <a:t>K mesure l’interaction entre u fluide déterminé et la matériau</a:t>
            </a:r>
          </a:p>
          <a:p>
            <a:r>
              <a:rPr lang="fr-FR" baseline="0" dirty="0" smtClean="0"/>
              <a:t>K en ms-1  et k en m2 où k est la perméabilité intrinsèque du matériau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BA1579-F78E-426C-8E96-04A427A748B3}" type="slidenum">
              <a:rPr lang="fr-FR"/>
              <a:pPr/>
              <a:t>48</a:t>
            </a:fld>
            <a:endParaRPr lang="fr-FR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63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6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45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17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20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6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04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69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6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36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5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34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2138-6D4B-49CE-924E-CD36EDFD8542}" type="datetimeFigureOut">
              <a:rPr lang="fr-FR" smtClean="0"/>
              <a:t>04/10/2013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C915D-72F9-45D8-A3A0-ED2E1C7B72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31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2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z%20Culture%20scientifique/2A_MF/Maizena_Monster.flv" TargetMode="External"/><Relationship Id="rId5" Type="http://schemas.openxmlformats.org/officeDocument/2006/relationships/hyperlink" Target="../z%20Culture%20scientifique/2A_MF/maizena_et_piscine.mp4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38.pn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56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5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66.png"/><Relationship Id="rId4" Type="http://schemas.openxmlformats.org/officeDocument/2006/relationships/image" Target="../media/image63.wmf"/><Relationship Id="rId9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2.png"/><Relationship Id="rId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9.wmf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2.jpeg"/><Relationship Id="rId10" Type="http://schemas.openxmlformats.org/officeDocument/2006/relationships/image" Target="../media/image8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3.wmf"/><Relationship Id="rId11" Type="http://schemas.openxmlformats.org/officeDocument/2006/relationships/image" Target="../media/image76.jpeg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4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86.jpeg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89.png"/><Relationship Id="rId4" Type="http://schemas.openxmlformats.org/officeDocument/2006/relationships/image" Target="../media/image8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6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0.jpeg"/><Relationship Id="rId7" Type="http://schemas.openxmlformats.org/officeDocument/2006/relationships/image" Target="../media/image14.wmf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1.jpeg"/><Relationship Id="rId9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103.png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02.wmf"/><Relationship Id="rId5" Type="http://schemas.openxmlformats.org/officeDocument/2006/relationships/image" Target="../media/image105.png"/><Relationship Id="rId10" Type="http://schemas.openxmlformats.org/officeDocument/2006/relationships/oleObject" Target="../embeddings/oleObject65.bin"/><Relationship Id="rId4" Type="http://schemas.openxmlformats.org/officeDocument/2006/relationships/image" Target="../media/image104.png"/><Relationship Id="rId9" Type="http://schemas.openxmlformats.org/officeDocument/2006/relationships/image" Target="../media/image10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9.jpeg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69.bin"/><Relationship Id="rId5" Type="http://schemas.openxmlformats.org/officeDocument/2006/relationships/image" Target="../media/image106.wmf"/><Relationship Id="rId10" Type="http://schemas.openxmlformats.org/officeDocument/2006/relationships/image" Target="../media/image101.wmf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8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17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73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11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slide" Target="slide45.xml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6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484784"/>
            <a:ext cx="8157592" cy="3456384"/>
          </a:xfrm>
        </p:spPr>
        <p:txBody>
          <a:bodyPr>
            <a:noAutofit/>
          </a:bodyPr>
          <a:lstStyle/>
          <a:p>
            <a:r>
              <a:rPr lang="fr-FR" dirty="0" smtClean="0"/>
              <a:t>Dynamique des fluides visqueux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1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Viscosités de l’eau à 20°C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2051720" y="2719323"/>
          <a:ext cx="677416" cy="79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719323"/>
                        <a:ext cx="677416" cy="79233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6"/>
          <p:cNvGraphicFramePr>
            <a:graphicFrameLocks noChangeAspect="1"/>
          </p:cNvGraphicFramePr>
          <p:nvPr/>
        </p:nvGraphicFramePr>
        <p:xfrm>
          <a:off x="5724128" y="2564904"/>
          <a:ext cx="1072282" cy="118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Équation" r:id="rId5" imgW="406080" imgH="419040" progId="Equation.3">
                  <p:embed/>
                </p:oleObj>
              </mc:Choice>
              <mc:Fallback>
                <p:oleObj name="Équation" r:id="rId5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564904"/>
                        <a:ext cx="1072282" cy="118930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necteur droit 10"/>
          <p:cNvCxnSpPr/>
          <p:nvPr/>
        </p:nvCxnSpPr>
        <p:spPr>
          <a:xfrm rot="16200000" flipH="1">
            <a:off x="1691680" y="3861048"/>
            <a:ext cx="5544616" cy="7200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55576" y="2060848"/>
            <a:ext cx="74168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9592" y="1188041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Dynamique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4048" y="11967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Cinématique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1763688" y="494116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1cPo</a:t>
            </a:r>
            <a:endParaRPr lang="fr-FR" sz="3200" dirty="0"/>
          </a:p>
        </p:txBody>
      </p:sp>
      <p:sp>
        <p:nvSpPr>
          <p:cNvPr id="12" name="Flèche vers le bas 11"/>
          <p:cNvSpPr/>
          <p:nvPr/>
        </p:nvSpPr>
        <p:spPr>
          <a:xfrm>
            <a:off x="2267744" y="4149080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724128" y="501317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1cSt</a:t>
            </a:r>
            <a:endParaRPr lang="fr-FR" sz="3200" dirty="0"/>
          </a:p>
        </p:txBody>
      </p:sp>
      <p:sp>
        <p:nvSpPr>
          <p:cNvPr id="15" name="Flèche vers le bas 14"/>
          <p:cNvSpPr/>
          <p:nvPr/>
        </p:nvSpPr>
        <p:spPr>
          <a:xfrm>
            <a:off x="6084168" y="422108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7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Valeurs de viscosité dynamique (</a:t>
            </a:r>
            <a:r>
              <a:rPr lang="fr-FR" dirty="0" err="1" smtClean="0"/>
              <a:t>Pa.s</a:t>
            </a:r>
            <a:r>
              <a:rPr lang="fr-FR" dirty="0" smtClean="0"/>
              <a:t>) </a:t>
            </a:r>
            <a:br>
              <a:rPr lang="fr-FR" dirty="0" smtClean="0"/>
            </a:br>
            <a:r>
              <a:rPr lang="fr-FR" dirty="0" smtClean="0"/>
              <a:t>à 20°C</a:t>
            </a:r>
            <a:endParaRPr lang="fr-FR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 l="28498" t="27877" r="28334" b="21625"/>
          <a:stretch>
            <a:fillRect/>
          </a:stretch>
        </p:blipFill>
        <p:spPr bwMode="auto">
          <a:xfrm>
            <a:off x="652406" y="1412776"/>
            <a:ext cx="7664009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87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Viscosité  / Température</a:t>
            </a:r>
            <a:endParaRPr lang="fr-FR" dirty="0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 cstate="print"/>
          <a:srcRect l="30076" t="48031" r="26203" b="10626"/>
          <a:stretch>
            <a:fillRect/>
          </a:stretch>
        </p:blipFill>
        <p:spPr bwMode="auto">
          <a:xfrm>
            <a:off x="755576" y="1340768"/>
            <a:ext cx="7391107" cy="392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87624" y="5445224"/>
            <a:ext cx="66247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fr-FR" sz="3200" dirty="0" smtClean="0"/>
              <a:t>↘ forces intermoléculaires d’attraction </a:t>
            </a:r>
            <a:endParaRPr lang="fr-FR" sz="32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935596" y="184035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587808" y="1641487"/>
            <a:ext cx="129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(10</a:t>
            </a:r>
            <a:r>
              <a:rPr lang="fr-FR" sz="2000" baseline="30000" dirty="0" smtClean="0"/>
              <a:t>-3</a:t>
            </a:r>
            <a:r>
              <a:rPr lang="fr-FR" sz="2000" dirty="0" smtClean="0"/>
              <a:t>.</a:t>
            </a:r>
            <a:r>
              <a:rPr lang="fr-FR" sz="2000" dirty="0" err="1" smtClean="0"/>
              <a:t>Pa.s</a:t>
            </a:r>
            <a:r>
              <a:rPr lang="fr-FR" sz="2000" dirty="0" smtClean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4365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Rhéogrammes</a:t>
            </a:r>
            <a:endParaRPr lang="fr-FR" dirty="0"/>
          </a:p>
        </p:txBody>
      </p:sp>
      <p:graphicFrame>
        <p:nvGraphicFramePr>
          <p:cNvPr id="107522" name="Object 6"/>
          <p:cNvGraphicFramePr>
            <a:graphicFrameLocks noChangeAspect="1"/>
          </p:cNvGraphicFramePr>
          <p:nvPr/>
        </p:nvGraphicFramePr>
        <p:xfrm>
          <a:off x="2699792" y="2060848"/>
          <a:ext cx="3262858" cy="20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Équation" r:id="rId3" imgW="672840" imgH="393480" progId="Equation.3">
                  <p:embed/>
                </p:oleObj>
              </mc:Choice>
              <mc:Fallback>
                <p:oleObj name="Équation" r:id="rId3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060848"/>
                        <a:ext cx="3262858" cy="2054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187624" y="5229200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Courbes décrivant les propriétés d’écoulement d’un matériau</a:t>
            </a:r>
            <a:endParaRPr lang="fr-FR" sz="2800" dirty="0"/>
          </a:p>
        </p:txBody>
      </p:sp>
      <p:sp>
        <p:nvSpPr>
          <p:cNvPr id="6" name="Flèche vers le bas 5"/>
          <p:cNvSpPr/>
          <p:nvPr/>
        </p:nvSpPr>
        <p:spPr>
          <a:xfrm>
            <a:off x="4283968" y="4365104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1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157592" cy="1152128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Rhéogrammes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pSp>
        <p:nvGrpSpPr>
          <p:cNvPr id="3" name="Groupe 36"/>
          <p:cNvGrpSpPr/>
          <p:nvPr/>
        </p:nvGrpSpPr>
        <p:grpSpPr>
          <a:xfrm>
            <a:off x="1809818" y="1484784"/>
            <a:ext cx="5951214" cy="4415804"/>
            <a:chOff x="1809818" y="1484784"/>
            <a:chExt cx="5951214" cy="4415804"/>
          </a:xfrm>
        </p:grpSpPr>
        <p:cxnSp>
          <p:nvCxnSpPr>
            <p:cNvPr id="9" name="Connecteur droit avec flèche 8"/>
            <p:cNvCxnSpPr/>
            <p:nvPr/>
          </p:nvCxnSpPr>
          <p:spPr>
            <a:xfrm rot="5400000">
              <a:off x="1197750" y="3970792"/>
              <a:ext cx="295232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499" name="Object 3"/>
            <p:cNvGraphicFramePr>
              <a:graphicFrameLocks noChangeAspect="1"/>
            </p:cNvGraphicFramePr>
            <p:nvPr/>
          </p:nvGraphicFramePr>
          <p:xfrm>
            <a:off x="1809818" y="2276872"/>
            <a:ext cx="579165" cy="673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name="Équation" r:id="rId3" imgW="126720" imgH="139680" progId="Equation.3">
                    <p:embed/>
                  </p:oleObj>
                </mc:Choice>
                <mc:Fallback>
                  <p:oleObj name="Équation" r:id="rId3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818" y="2276872"/>
                          <a:ext cx="579165" cy="67367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onnecteur droit avec flèche 10"/>
            <p:cNvCxnSpPr/>
            <p:nvPr/>
          </p:nvCxnSpPr>
          <p:spPr>
            <a:xfrm rot="10800000">
              <a:off x="2673914" y="5445224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rot="5400000" flipH="1" flipV="1">
              <a:off x="2205862" y="3032956"/>
              <a:ext cx="2880320" cy="194421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505" name="Object 6"/>
            <p:cNvGraphicFramePr>
              <a:graphicFrameLocks noChangeAspect="1"/>
            </p:cNvGraphicFramePr>
            <p:nvPr/>
          </p:nvGraphicFramePr>
          <p:xfrm>
            <a:off x="6778370" y="5013176"/>
            <a:ext cx="982662" cy="887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name="Équation" r:id="rId5" imgW="469800" imgH="393480" progId="Equation.3">
                    <p:embed/>
                  </p:oleObj>
                </mc:Choice>
                <mc:Fallback>
                  <p:oleObj name="Équation" r:id="rId5" imgW="469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78370" y="5013176"/>
                          <a:ext cx="982662" cy="88741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Connecteur droit 25"/>
            <p:cNvCxnSpPr/>
            <p:nvPr/>
          </p:nvCxnSpPr>
          <p:spPr>
            <a:xfrm flipV="1">
              <a:off x="2673914" y="3212976"/>
              <a:ext cx="2808312" cy="223224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rot="5400000" flipH="1" flipV="1">
              <a:off x="984975" y="3753036"/>
              <a:ext cx="338437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V="1">
              <a:off x="2683814" y="5445224"/>
              <a:ext cx="374400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2195736" y="1484784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olidFill>
                    <a:srgbClr val="FF0000"/>
                  </a:solidFill>
                </a:rPr>
                <a:t>Solide</a:t>
              </a:r>
              <a:endParaRPr lang="fr-FR" sz="2800" dirty="0">
                <a:solidFill>
                  <a:srgbClr val="FF0000"/>
                </a:solidFill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716016" y="4437112"/>
              <a:ext cx="14401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rgbClr val="00B050"/>
                  </a:solidFill>
                </a:rPr>
                <a:t>Liquide parfait</a:t>
              </a:r>
              <a:endParaRPr lang="fr-FR" sz="2800" dirty="0">
                <a:solidFill>
                  <a:srgbClr val="00B050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716016" y="2060848"/>
              <a:ext cx="19442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rgbClr val="0070C0"/>
                  </a:solidFill>
                </a:rPr>
                <a:t>Fluides newtoniens</a:t>
              </a:r>
              <a:endParaRPr lang="fr-FR" sz="28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157592" cy="11521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newtoniens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2123728" y="1844824"/>
          <a:ext cx="2070100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Équation" r:id="rId3" imgW="647640" imgH="393480" progId="Equation.3">
                  <p:embed/>
                </p:oleObj>
              </mc:Choice>
              <mc:Fallback>
                <p:oleObj name="Équation" r:id="rId3" imgW="647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844824"/>
                        <a:ext cx="2070100" cy="13541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16"/>
          <p:cNvGrpSpPr/>
          <p:nvPr/>
        </p:nvGrpSpPr>
        <p:grpSpPr>
          <a:xfrm>
            <a:off x="251520" y="2996952"/>
            <a:ext cx="4464496" cy="3170878"/>
            <a:chOff x="755576" y="2996952"/>
            <a:chExt cx="4464496" cy="3170878"/>
          </a:xfrm>
        </p:grpSpPr>
        <p:cxnSp>
          <p:nvCxnSpPr>
            <p:cNvPr id="9" name="Connecteur droit avec flèche 8"/>
            <p:cNvCxnSpPr/>
            <p:nvPr/>
          </p:nvCxnSpPr>
          <p:spPr>
            <a:xfrm rot="5400000">
              <a:off x="143508" y="4690872"/>
              <a:ext cx="295232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499" name="Object 3"/>
            <p:cNvGraphicFramePr>
              <a:graphicFrameLocks noChangeAspect="1"/>
            </p:cNvGraphicFramePr>
            <p:nvPr/>
          </p:nvGraphicFramePr>
          <p:xfrm>
            <a:off x="755576" y="2996952"/>
            <a:ext cx="579165" cy="673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Équation" r:id="rId5" imgW="126720" imgH="139680" progId="Equation.3">
                    <p:embed/>
                  </p:oleObj>
                </mc:Choice>
                <mc:Fallback>
                  <p:oleObj name="Équation" r:id="rId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2996952"/>
                          <a:ext cx="579165" cy="67367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onnecteur droit avec flèche 10"/>
            <p:cNvCxnSpPr/>
            <p:nvPr/>
          </p:nvCxnSpPr>
          <p:spPr>
            <a:xfrm rot="10800000">
              <a:off x="1619672" y="6165304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1619672" y="3789040"/>
              <a:ext cx="2736304" cy="23762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Flèche droite 28"/>
          <p:cNvSpPr/>
          <p:nvPr/>
        </p:nvSpPr>
        <p:spPr>
          <a:xfrm rot="19732643">
            <a:off x="4810639" y="4170429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6505" name="Object 6"/>
          <p:cNvGraphicFramePr>
            <a:graphicFrameLocks noChangeAspect="1"/>
          </p:cNvGraphicFramePr>
          <p:nvPr/>
        </p:nvGraphicFramePr>
        <p:xfrm>
          <a:off x="4813474" y="5661248"/>
          <a:ext cx="982662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Équation" r:id="rId7" imgW="469800" imgH="393480" progId="Equation.3">
                  <p:embed/>
                </p:oleObj>
              </mc:Choice>
              <mc:Fallback>
                <p:oleObj name="Équation" r:id="rId7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474" y="5661248"/>
                        <a:ext cx="982662" cy="8874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e 29"/>
          <p:cNvGrpSpPr/>
          <p:nvPr/>
        </p:nvGrpSpPr>
        <p:grpSpPr>
          <a:xfrm>
            <a:off x="5148064" y="2204864"/>
            <a:ext cx="3923530" cy="3007225"/>
            <a:chOff x="5148064" y="2204864"/>
            <a:chExt cx="3923530" cy="3007225"/>
          </a:xfrm>
        </p:grpSpPr>
        <p:graphicFrame>
          <p:nvGraphicFramePr>
            <p:cNvPr id="21" name="Object 3"/>
            <p:cNvGraphicFramePr>
              <a:graphicFrameLocks noChangeAspect="1"/>
            </p:cNvGraphicFramePr>
            <p:nvPr/>
          </p:nvGraphicFramePr>
          <p:xfrm>
            <a:off x="5148064" y="2204864"/>
            <a:ext cx="579344" cy="663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Équation" r:id="rId9" imgW="152280" imgH="164880" progId="Equation.3">
                    <p:embed/>
                  </p:oleObj>
                </mc:Choice>
                <mc:Fallback>
                  <p:oleObj name="Équation" r:id="rId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064" y="2204864"/>
                          <a:ext cx="579344" cy="66399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/>
            <p:cNvGraphicFramePr>
              <a:graphicFrameLocks noChangeAspect="1"/>
            </p:cNvGraphicFramePr>
            <p:nvPr/>
          </p:nvGraphicFramePr>
          <p:xfrm>
            <a:off x="8460432" y="4077072"/>
            <a:ext cx="611162" cy="11350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" name="Équation" r:id="rId11" imgW="228600" imgH="393480" progId="Equation.3">
                    <p:embed/>
                  </p:oleObj>
                </mc:Choice>
                <mc:Fallback>
                  <p:oleObj name="Équation" r:id="rId11" imgW="2286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0432" y="4077072"/>
                          <a:ext cx="611162" cy="113501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Connecteur droit avec flèche 19"/>
            <p:cNvCxnSpPr/>
            <p:nvPr/>
          </p:nvCxnSpPr>
          <p:spPr>
            <a:xfrm rot="5400000">
              <a:off x="4787333" y="3429691"/>
              <a:ext cx="2162766" cy="114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rot="10800000">
              <a:off x="5868716" y="4509796"/>
              <a:ext cx="25925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5868144" y="3212976"/>
              <a:ext cx="280831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507" name="Picture 11"/>
          <p:cNvPicPr>
            <a:picLocks noChangeAspect="1" noChangeArrowheads="1"/>
          </p:cNvPicPr>
          <p:nvPr/>
        </p:nvPicPr>
        <p:blipFill>
          <a:blip r:embed="rId13" cstate="print"/>
          <a:srcRect l="48832" t="74062" r="47233" b="17057"/>
          <a:stretch>
            <a:fillRect/>
          </a:stretch>
        </p:blipFill>
        <p:spPr bwMode="auto">
          <a:xfrm>
            <a:off x="6876256" y="1268760"/>
            <a:ext cx="1440160" cy="182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ZoneTexte 17"/>
          <p:cNvSpPr txBox="1"/>
          <p:nvPr/>
        </p:nvSpPr>
        <p:spPr>
          <a:xfrm>
            <a:off x="6156176" y="4941168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Solvants, huile minérale, …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59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Rhéofluidifiants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29" name="Flèche droite 28"/>
          <p:cNvSpPr/>
          <p:nvPr/>
        </p:nvSpPr>
        <p:spPr>
          <a:xfrm rot="19732643">
            <a:off x="4018549" y="3666373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5" descr="rheo_1_19.gif"/>
          <p:cNvPicPr>
            <a:picLocks noChangeAspect="1"/>
          </p:cNvPicPr>
          <p:nvPr/>
        </p:nvPicPr>
        <p:blipFill>
          <a:blip r:embed="rId2" cstate="print"/>
          <a:srcRect r="51852"/>
          <a:stretch>
            <a:fillRect/>
          </a:stretch>
        </p:blipFill>
        <p:spPr bwMode="auto">
          <a:xfrm>
            <a:off x="251520" y="2564904"/>
            <a:ext cx="4104456" cy="315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14"/>
          <p:cNvGrpSpPr/>
          <p:nvPr/>
        </p:nvGrpSpPr>
        <p:grpSpPr>
          <a:xfrm>
            <a:off x="4891855" y="1628800"/>
            <a:ext cx="4122123" cy="4968552"/>
            <a:chOff x="4891855" y="1628800"/>
            <a:chExt cx="4122123" cy="4968552"/>
          </a:xfrm>
        </p:grpSpPr>
        <p:grpSp>
          <p:nvGrpSpPr>
            <p:cNvPr id="4" name="Groupe 26"/>
            <p:cNvGrpSpPr/>
            <p:nvPr/>
          </p:nvGrpSpPr>
          <p:grpSpPr>
            <a:xfrm>
              <a:off x="4891855" y="1844824"/>
              <a:ext cx="4072633" cy="3096344"/>
              <a:chOff x="4355976" y="1791048"/>
              <a:chExt cx="4072633" cy="3096344"/>
            </a:xfrm>
          </p:grpSpPr>
          <p:pic>
            <p:nvPicPr>
              <p:cNvPr id="18" name="Image 5" descr="rheo_1_19.gif"/>
              <p:cNvPicPr>
                <a:picLocks noChangeAspect="1"/>
              </p:cNvPicPr>
              <p:nvPr/>
            </p:nvPicPr>
            <p:blipFill>
              <a:blip r:embed="rId2" cstate="print"/>
              <a:srcRect l="51395"/>
              <a:stretch>
                <a:fillRect/>
              </a:stretch>
            </p:blipFill>
            <p:spPr bwMode="auto">
              <a:xfrm>
                <a:off x="4355976" y="1791048"/>
                <a:ext cx="4072633" cy="3096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4932040" y="1935064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4860032" y="1791048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>
                    <a:sym typeface="Symbol"/>
                  </a:rPr>
                  <a:t></a:t>
                </a:r>
                <a:endParaRPr lang="fr-FR" sz="3200" dirty="0"/>
              </a:p>
            </p:txBody>
          </p:sp>
        </p:grpSp>
        <p:pic>
          <p:nvPicPr>
            <p:cNvPr id="10" name="Image 7" descr="machine-papier-lancey-M8_15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68144" y="4869160"/>
              <a:ext cx="2601890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Image 13" descr="Unknown-2.jpe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00192" y="1628800"/>
              <a:ext cx="1216259" cy="1622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Image 11" descr="images-2.jpe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07453" y="1844824"/>
              <a:ext cx="1406525" cy="140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9686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29" name="Flèche droite 28"/>
          <p:cNvSpPr/>
          <p:nvPr/>
        </p:nvSpPr>
        <p:spPr>
          <a:xfrm rot="19732643">
            <a:off x="4018549" y="3666373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8" descr="rheo_1_34.gif"/>
          <p:cNvPicPr>
            <a:picLocks noChangeAspect="1"/>
          </p:cNvPicPr>
          <p:nvPr/>
        </p:nvPicPr>
        <p:blipFill>
          <a:blip r:embed="rId2" cstate="print"/>
          <a:srcRect r="53169"/>
          <a:stretch>
            <a:fillRect/>
          </a:stretch>
        </p:blipFill>
        <p:spPr bwMode="auto">
          <a:xfrm>
            <a:off x="350100" y="2780928"/>
            <a:ext cx="4149892" cy="327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23"/>
          <p:cNvGrpSpPr/>
          <p:nvPr/>
        </p:nvGrpSpPr>
        <p:grpSpPr>
          <a:xfrm>
            <a:off x="4716016" y="1980950"/>
            <a:ext cx="4204692" cy="3032226"/>
            <a:chOff x="4716016" y="1628800"/>
            <a:chExt cx="4204692" cy="3032226"/>
          </a:xfrm>
        </p:grpSpPr>
        <p:pic>
          <p:nvPicPr>
            <p:cNvPr id="15" name="Image 3" descr="Saint-Martin_Maizena.jpg"/>
            <p:cNvPicPr>
              <a:picLocks noChangeAspect="1"/>
            </p:cNvPicPr>
            <p:nvPr/>
          </p:nvPicPr>
          <p:blipFill>
            <a:blip r:embed="rId3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6804248" y="2492896"/>
              <a:ext cx="2116460" cy="158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e 21"/>
            <p:cNvGrpSpPr/>
            <p:nvPr/>
          </p:nvGrpSpPr>
          <p:grpSpPr>
            <a:xfrm>
              <a:off x="4716016" y="1628800"/>
              <a:ext cx="3857913" cy="3032226"/>
              <a:chOff x="4716016" y="1628800"/>
              <a:chExt cx="3857913" cy="3032226"/>
            </a:xfrm>
          </p:grpSpPr>
          <p:pic>
            <p:nvPicPr>
              <p:cNvPr id="11" name="Image 8" descr="rheo_1_34.gif"/>
              <p:cNvPicPr>
                <a:picLocks noChangeAspect="1"/>
              </p:cNvPicPr>
              <p:nvPr/>
            </p:nvPicPr>
            <p:blipFill>
              <a:blip r:embed="rId2" cstate="print"/>
              <a:srcRect l="51849"/>
              <a:stretch>
                <a:fillRect/>
              </a:stretch>
            </p:blipFill>
            <p:spPr bwMode="auto">
              <a:xfrm>
                <a:off x="4716016" y="1700808"/>
                <a:ext cx="3857913" cy="2960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220072" y="1772816"/>
                <a:ext cx="216024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5148064" y="1628800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>
                    <a:sym typeface="Symbol"/>
                  </a:rPr>
                  <a:t></a:t>
                </a:r>
                <a:endParaRPr lang="fr-FR" sz="3200" dirty="0"/>
              </a:p>
            </p:txBody>
          </p:sp>
        </p:grpSp>
      </p:grpSp>
      <p:grpSp>
        <p:nvGrpSpPr>
          <p:cNvPr id="5" name="Groupe 16"/>
          <p:cNvGrpSpPr/>
          <p:nvPr/>
        </p:nvGrpSpPr>
        <p:grpSpPr>
          <a:xfrm>
            <a:off x="7327881" y="44624"/>
            <a:ext cx="1708615" cy="2474395"/>
            <a:chOff x="7327881" y="44624"/>
            <a:chExt cx="1708615" cy="2474395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27881" y="44624"/>
              <a:ext cx="1708615" cy="1879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lèche droite 15"/>
            <p:cNvSpPr/>
            <p:nvPr/>
          </p:nvSpPr>
          <p:spPr>
            <a:xfrm rot="17821618">
              <a:off x="7384175" y="2014963"/>
              <a:ext cx="720080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49377" name="Group 1"/>
          <p:cNvGrpSpPr>
            <a:grpSpLocks/>
          </p:cNvGrpSpPr>
          <p:nvPr/>
        </p:nvGrpSpPr>
        <p:grpSpPr bwMode="auto">
          <a:xfrm>
            <a:off x="5652120" y="5301208"/>
            <a:ext cx="1093093" cy="1161480"/>
            <a:chOff x="2304" y="1584"/>
            <a:chExt cx="1740" cy="1554"/>
          </a:xfrm>
        </p:grpSpPr>
        <p:sp>
          <p:nvSpPr>
            <p:cNvPr id="2149378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379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380" name="Photo">
              <a:hlinkClick r:id="rId5" action="ppaction://hlinkfile"/>
            </p:cNvPr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381" name="Music"/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9" name="Group 1"/>
          <p:cNvGrpSpPr>
            <a:grpSpLocks/>
          </p:cNvGrpSpPr>
          <p:nvPr/>
        </p:nvGrpSpPr>
        <p:grpSpPr bwMode="auto">
          <a:xfrm>
            <a:off x="7380312" y="5301208"/>
            <a:ext cx="1093093" cy="1161480"/>
            <a:chOff x="2304" y="1584"/>
            <a:chExt cx="1740" cy="1554"/>
          </a:xfrm>
        </p:grpSpPr>
        <p:sp>
          <p:nvSpPr>
            <p:cNvPr id="20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Photo"/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Music">
              <a:hlinkClick r:id="rId6" action="ppaction://hlinkfile"/>
            </p:cNvPr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6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2610179" name="Picture 3"/>
          <p:cNvPicPr>
            <a:picLocks noChangeAspect="1" noChangeArrowheads="1"/>
          </p:cNvPicPr>
          <p:nvPr/>
        </p:nvPicPr>
        <p:blipFill>
          <a:blip r:embed="rId2" cstate="print"/>
          <a:srcRect l="23251" t="19936" r="27619" b="18081"/>
          <a:stretch>
            <a:fillRect/>
          </a:stretch>
        </p:blipFill>
        <p:spPr bwMode="auto">
          <a:xfrm>
            <a:off x="9144000" y="1412776"/>
            <a:ext cx="355318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6513" name="Sound"/>
          <p:cNvSpPr>
            <a:spLocks noEditPoints="1" noChangeArrowheads="1"/>
          </p:cNvSpPr>
          <p:nvPr/>
        </p:nvSpPr>
        <p:spPr bwMode="auto">
          <a:xfrm>
            <a:off x="5724128" y="1826821"/>
            <a:ext cx="1511077" cy="1597695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" name="Image 3" descr="Saint-Martin_Maizena.jpg"/>
          <p:cNvPicPr>
            <a:picLocks noChangeAspect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1259632" y="1826821"/>
            <a:ext cx="2314408" cy="178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4355976" y="2186861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/>
              <a:t>+</a:t>
            </a:r>
            <a:endParaRPr lang="fr-FR" sz="5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51520" y="3915053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solution concentrée de MAIZENA déposée dans un haut-parleur sous tension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497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2610179" name="Picture 3"/>
          <p:cNvPicPr>
            <a:picLocks noChangeAspect="1" noChangeArrowheads="1"/>
          </p:cNvPicPr>
          <p:nvPr/>
        </p:nvPicPr>
        <p:blipFill>
          <a:blip r:embed="rId2" cstate="print"/>
          <a:srcRect l="23251" t="19936" r="27619" b="18081"/>
          <a:stretch>
            <a:fillRect/>
          </a:stretch>
        </p:blipFill>
        <p:spPr bwMode="auto">
          <a:xfrm>
            <a:off x="9144000" y="1412776"/>
            <a:ext cx="355318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3275856" y="1700808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Que s’est-il passé dans cette expérience ?</a:t>
            </a:r>
            <a:endParaRPr lang="fr-FR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51520" y="3356992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Comment le fluide fait-il pour devenir une colonne verticale  solide ?</a:t>
            </a:r>
            <a:endParaRPr lang="fr-FR" sz="28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699792" y="5013176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Quel est le paramètre rhéologique impliqué dans cette stimulation ?</a:t>
            </a:r>
            <a:endParaRPr lang="fr-FR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572000" y="3501008"/>
            <a:ext cx="4392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Qu’est-ce qui déclenche son retour à l’état liquide ?</a:t>
            </a:r>
            <a:endParaRPr lang="fr-FR" sz="2800" dirty="0"/>
          </a:p>
        </p:txBody>
      </p:sp>
      <p:grpSp>
        <p:nvGrpSpPr>
          <p:cNvPr id="12" name="Groupe 23"/>
          <p:cNvGrpSpPr/>
          <p:nvPr/>
        </p:nvGrpSpPr>
        <p:grpSpPr>
          <a:xfrm>
            <a:off x="251520" y="1268760"/>
            <a:ext cx="2620516" cy="1656184"/>
            <a:chOff x="4716016" y="1628800"/>
            <a:chExt cx="4204692" cy="3032226"/>
          </a:xfrm>
        </p:grpSpPr>
        <p:pic>
          <p:nvPicPr>
            <p:cNvPr id="13" name="Image 3" descr="Saint-Martin_Maizena.jpg"/>
            <p:cNvPicPr>
              <a:picLocks noChangeAspect="1"/>
            </p:cNvPicPr>
            <p:nvPr/>
          </p:nvPicPr>
          <p:blipFill>
            <a:blip r:embed="rId3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6804248" y="2492896"/>
              <a:ext cx="2116460" cy="1587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e 21"/>
            <p:cNvGrpSpPr/>
            <p:nvPr/>
          </p:nvGrpSpPr>
          <p:grpSpPr>
            <a:xfrm>
              <a:off x="4716016" y="1628800"/>
              <a:ext cx="3857913" cy="3032226"/>
              <a:chOff x="4716016" y="1628800"/>
              <a:chExt cx="3857913" cy="3032226"/>
            </a:xfrm>
          </p:grpSpPr>
          <p:pic>
            <p:nvPicPr>
              <p:cNvPr id="15" name="Image 8" descr="rheo_1_34.gif"/>
              <p:cNvPicPr>
                <a:picLocks noChangeAspect="1"/>
              </p:cNvPicPr>
              <p:nvPr/>
            </p:nvPicPr>
            <p:blipFill>
              <a:blip r:embed="rId4" cstate="print"/>
              <a:srcRect l="51849"/>
              <a:stretch>
                <a:fillRect/>
              </a:stretch>
            </p:blipFill>
            <p:spPr bwMode="auto">
              <a:xfrm>
                <a:off x="4716016" y="1700808"/>
                <a:ext cx="3857913" cy="2960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5220072" y="1772816"/>
                <a:ext cx="216024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5148064" y="1628800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>
                    <a:sym typeface="Symbol"/>
                  </a:rPr>
                  <a:t></a:t>
                </a:r>
                <a:endParaRPr lang="fr-FR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57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5904656"/>
          </a:xfrm>
        </p:spPr>
        <p:txBody>
          <a:bodyPr>
            <a:noAutofit/>
          </a:bodyPr>
          <a:lstStyle/>
          <a:p>
            <a:r>
              <a:rPr lang="fr-FR" sz="2800" dirty="0" smtClean="0"/>
              <a:t>Définir la notion de viscosité dynamique et cinématique</a:t>
            </a:r>
          </a:p>
          <a:p>
            <a:r>
              <a:rPr lang="fr-FR" sz="2800" dirty="0" smtClean="0"/>
              <a:t>Citer et appliquer la loi de NEWTON</a:t>
            </a:r>
          </a:p>
          <a:p>
            <a:r>
              <a:rPr lang="fr-FR" sz="2800" dirty="0" smtClean="0"/>
              <a:t>Définir fluides newtoniens, et non newtoniens</a:t>
            </a:r>
          </a:p>
          <a:p>
            <a:r>
              <a:rPr lang="fr-FR" sz="2800" dirty="0" smtClean="0"/>
              <a:t>Définir l’écoulement laminaire et turbulent</a:t>
            </a:r>
          </a:p>
          <a:p>
            <a:r>
              <a:rPr lang="fr-FR" sz="2800" dirty="0" smtClean="0"/>
              <a:t>Citer des applications de la loi de POISEUILLE, STOKES et DARCY</a:t>
            </a:r>
          </a:p>
          <a:p>
            <a:r>
              <a:rPr lang="fr-FR" sz="2800" dirty="0" smtClean="0"/>
              <a:t>Citer les méthodes de mesure de la viscosité</a:t>
            </a:r>
          </a:p>
          <a:p>
            <a:r>
              <a:rPr lang="fr-FR" sz="2800" dirty="0" smtClean="0"/>
              <a:t>Calculer un nombre de </a:t>
            </a:r>
            <a:r>
              <a:rPr lang="fr-FR" sz="2800" dirty="0" err="1" smtClean="0"/>
              <a:t>Re</a:t>
            </a:r>
            <a:r>
              <a:rPr lang="fr-FR" sz="2800" dirty="0" smtClean="0"/>
              <a:t> et démontrer son </a:t>
            </a:r>
            <a:r>
              <a:rPr lang="fr-FR" sz="2800" dirty="0" err="1" smtClean="0"/>
              <a:t>adimensionnalité</a:t>
            </a:r>
            <a:endParaRPr lang="fr-FR" sz="2800" dirty="0" smtClean="0"/>
          </a:p>
          <a:p>
            <a:r>
              <a:rPr lang="fr-FR" sz="2800" dirty="0" smtClean="0"/>
              <a:t>Différencier régime turbulent lisse et rugueux</a:t>
            </a:r>
          </a:p>
          <a:p>
            <a:r>
              <a:rPr lang="fr-FR" sz="2800" dirty="0" smtClean="0"/>
              <a:t>Se servir des différents abaques et diagrammes pour calculer les pertes de charge en connaissant (</a:t>
            </a:r>
            <a:r>
              <a:rPr lang="fr-FR" sz="2800" dirty="0" err="1" smtClean="0"/>
              <a:t>Re</a:t>
            </a:r>
            <a:r>
              <a:rPr lang="fr-FR" sz="2800" dirty="0" smtClean="0"/>
              <a:t> et </a:t>
            </a:r>
            <a:r>
              <a:rPr lang="fr-FR" sz="2800" dirty="0" smtClean="0">
                <a:sym typeface="Symbol"/>
              </a:rPr>
              <a:t></a:t>
            </a:r>
            <a:r>
              <a:rPr lang="fr-FR" sz="2800" dirty="0" smtClean="0"/>
              <a:t>/d)</a:t>
            </a:r>
          </a:p>
        </p:txBody>
      </p:sp>
    </p:spTree>
    <p:extLst>
      <p:ext uri="{BB962C8B-B14F-4D97-AF65-F5344CB8AC3E}">
        <p14:creationId xmlns:p14="http://schemas.microsoft.com/office/powerpoint/2010/main" val="16308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2610178" name="Picture 2"/>
          <p:cNvPicPr>
            <a:picLocks noChangeAspect="1" noChangeArrowheads="1"/>
          </p:cNvPicPr>
          <p:nvPr/>
        </p:nvPicPr>
        <p:blipFill>
          <a:blip r:embed="rId2" cstate="print"/>
          <a:srcRect l="21303" t="17344" r="28334" b="16704"/>
          <a:stretch>
            <a:fillRect/>
          </a:stretch>
        </p:blipFill>
        <p:spPr bwMode="auto">
          <a:xfrm>
            <a:off x="467544" y="1412776"/>
            <a:ext cx="3325265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0179" name="Picture 3"/>
          <p:cNvPicPr>
            <a:picLocks noChangeAspect="1" noChangeArrowheads="1"/>
          </p:cNvPicPr>
          <p:nvPr/>
        </p:nvPicPr>
        <p:blipFill>
          <a:blip r:embed="rId3" cstate="print"/>
          <a:srcRect l="23251" t="19936" r="27619" b="18081"/>
          <a:stretch>
            <a:fillRect/>
          </a:stretch>
        </p:blipFill>
        <p:spPr bwMode="auto">
          <a:xfrm>
            <a:off x="5076056" y="1340768"/>
            <a:ext cx="355318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0180" name="Picture 4"/>
          <p:cNvPicPr>
            <a:picLocks noChangeAspect="1" noChangeArrowheads="1"/>
          </p:cNvPicPr>
          <p:nvPr/>
        </p:nvPicPr>
        <p:blipFill>
          <a:blip r:embed="rId4" cstate="print"/>
          <a:srcRect l="22328" t="20469" r="28416" b="16532"/>
          <a:stretch>
            <a:fillRect/>
          </a:stretch>
        </p:blipFill>
        <p:spPr bwMode="auto">
          <a:xfrm>
            <a:off x="2987824" y="4509120"/>
            <a:ext cx="2865867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15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16" name="Image 3" descr="Saint-Martin_Maizena.jpg"/>
          <p:cNvPicPr>
            <a:picLocks noChangeAspect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1259632" y="1826821"/>
            <a:ext cx="2314408" cy="178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4355976" y="2186861"/>
            <a:ext cx="7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/>
              <a:t>+</a:t>
            </a:r>
            <a:endParaRPr lang="fr-FR" sz="5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51520" y="3915053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solution concentrée de MAIZENA déposée dans un bac de grande dimension</a:t>
            </a:r>
            <a:endParaRPr lang="fr-FR" sz="2800" dirty="0"/>
          </a:p>
        </p:txBody>
      </p:sp>
      <p:pic>
        <p:nvPicPr>
          <p:cNvPr id="9" name="Picture 1" descr="C:\Users\dsarmeo\AppData\Local\Microsoft\Windows\Temporary Internet Files\Content.IE5\K3W60Y72\MC90035004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204864"/>
            <a:ext cx="1807675" cy="11241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5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2610179" name="Picture 3"/>
          <p:cNvPicPr>
            <a:picLocks noChangeAspect="1" noChangeArrowheads="1"/>
          </p:cNvPicPr>
          <p:nvPr/>
        </p:nvPicPr>
        <p:blipFill>
          <a:blip r:embed="rId2" cstate="print"/>
          <a:srcRect l="23251" t="19936" r="27619" b="18081"/>
          <a:stretch>
            <a:fillRect/>
          </a:stretch>
        </p:blipFill>
        <p:spPr bwMode="auto">
          <a:xfrm>
            <a:off x="9144000" y="1412776"/>
            <a:ext cx="355318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 l="28416" t="10626" r="33397" b="14563"/>
          <a:stretch>
            <a:fillRect/>
          </a:stretch>
        </p:blipFill>
        <p:spPr bwMode="auto">
          <a:xfrm>
            <a:off x="251520" y="1484784"/>
            <a:ext cx="248427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 l="28416" t="12594" r="38378" b="14563"/>
          <a:stretch>
            <a:fillRect/>
          </a:stretch>
        </p:blipFill>
        <p:spPr bwMode="auto">
          <a:xfrm>
            <a:off x="6516216" y="1340768"/>
            <a:ext cx="227701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6516216" y="5445224"/>
            <a:ext cx="237626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1) Grande viscosité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83568" y="5373216"/>
            <a:ext cx="21602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2) Viscosité faible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563888" y="4437112"/>
            <a:ext cx="23762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3) Stimulation  constante f(temps)</a:t>
            </a:r>
            <a:endParaRPr lang="fr-FR" sz="2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91880" y="1916832"/>
            <a:ext cx="23762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4) Stimulation  variable f(temps)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445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Rhéoépaississants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2610179" name="Picture 3"/>
          <p:cNvPicPr>
            <a:picLocks noChangeAspect="1" noChangeArrowheads="1"/>
          </p:cNvPicPr>
          <p:nvPr/>
        </p:nvPicPr>
        <p:blipFill>
          <a:blip r:embed="rId2" cstate="print"/>
          <a:srcRect l="23251" t="19936" r="27619" b="18081"/>
          <a:stretch>
            <a:fillRect/>
          </a:stretch>
        </p:blipFill>
        <p:spPr bwMode="auto">
          <a:xfrm>
            <a:off x="9144000" y="1412776"/>
            <a:ext cx="355318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 l="28416" t="10626" r="33397" b="14563"/>
          <a:stretch>
            <a:fillRect/>
          </a:stretch>
        </p:blipFill>
        <p:spPr bwMode="auto">
          <a:xfrm>
            <a:off x="323528" y="980728"/>
            <a:ext cx="248427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 l="28416" t="12594" r="38378" b="14563"/>
          <a:stretch>
            <a:fillRect/>
          </a:stretch>
        </p:blipFill>
        <p:spPr bwMode="auto">
          <a:xfrm>
            <a:off x="6444208" y="1124744"/>
            <a:ext cx="227701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539552" y="5840829"/>
            <a:ext cx="237626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1) Grande viscosité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300192" y="5856595"/>
            <a:ext cx="216024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2) Viscosité faible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32040" y="3933056"/>
            <a:ext cx="403244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3) Stimulation  constante f(temps)</a:t>
            </a:r>
            <a:endParaRPr lang="fr-FR" sz="2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532" y="3861048"/>
            <a:ext cx="38884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4) Stimulation  variable f(temps)</a:t>
            </a:r>
            <a:endParaRPr lang="fr-FR" sz="2800" dirty="0"/>
          </a:p>
        </p:txBody>
      </p:sp>
      <p:sp>
        <p:nvSpPr>
          <p:cNvPr id="15" name="Flèche vers le bas 14"/>
          <p:cNvSpPr/>
          <p:nvPr/>
        </p:nvSpPr>
        <p:spPr>
          <a:xfrm>
            <a:off x="1619672" y="5325918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e bas 16"/>
          <p:cNvSpPr/>
          <p:nvPr/>
        </p:nvSpPr>
        <p:spPr>
          <a:xfrm>
            <a:off x="7236296" y="5373216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2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201622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smtClean="0"/>
              <a:t>A contrainte seuil et comportement newtonien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29" name="Flèche droite 28"/>
          <p:cNvSpPr/>
          <p:nvPr/>
        </p:nvSpPr>
        <p:spPr>
          <a:xfrm rot="19732643">
            <a:off x="4018549" y="3666373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4" descr="rheo_1_35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2356725"/>
            <a:ext cx="4499992" cy="337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6" descr="images-4.jpeg"/>
          <p:cNvPicPr>
            <a:picLocks noChangeAspect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6012160" y="2060848"/>
            <a:ext cx="2040186" cy="196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4653136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Liquides de BINGHAM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137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smtClean="0"/>
              <a:t>A contrainte seuil </a:t>
            </a:r>
            <a:r>
              <a:rPr lang="fr-FR" dirty="0" err="1" smtClean="0"/>
              <a:t>rhéofluidifiants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29" name="Flèche droite 28"/>
          <p:cNvSpPr/>
          <p:nvPr/>
        </p:nvSpPr>
        <p:spPr>
          <a:xfrm rot="19732643">
            <a:off x="4018549" y="3666373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6" descr="rheo_1_37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32" y="2384084"/>
            <a:ext cx="4657584" cy="349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21"/>
          <p:cNvGrpSpPr/>
          <p:nvPr/>
        </p:nvGrpSpPr>
        <p:grpSpPr>
          <a:xfrm>
            <a:off x="4891855" y="1844824"/>
            <a:ext cx="4072633" cy="3096344"/>
            <a:chOff x="4891855" y="1844824"/>
            <a:chExt cx="4072633" cy="3096344"/>
          </a:xfrm>
        </p:grpSpPr>
        <p:pic>
          <p:nvPicPr>
            <p:cNvPr id="9" name="Image 9" descr="Unknown-4.jpeg"/>
            <p:cNvPicPr>
              <a:picLocks noChangeAspect="1"/>
            </p:cNvPicPr>
            <p:nvPr/>
          </p:nvPicPr>
          <p:blipFill>
            <a:blip r:embed="rId3" cstate="print">
              <a:lum/>
            </a:blip>
            <a:srcRect/>
            <a:stretch>
              <a:fillRect/>
            </a:stretch>
          </p:blipFill>
          <p:spPr bwMode="auto">
            <a:xfrm>
              <a:off x="6660232" y="2276872"/>
              <a:ext cx="1863487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e 17"/>
            <p:cNvGrpSpPr/>
            <p:nvPr/>
          </p:nvGrpSpPr>
          <p:grpSpPr>
            <a:xfrm>
              <a:off x="4891855" y="1844824"/>
              <a:ext cx="4072633" cy="3096344"/>
              <a:chOff x="4355976" y="1791048"/>
              <a:chExt cx="4072633" cy="3096344"/>
            </a:xfrm>
          </p:grpSpPr>
          <p:pic>
            <p:nvPicPr>
              <p:cNvPr id="19" name="Image 5" descr="rheo_1_19.gif"/>
              <p:cNvPicPr>
                <a:picLocks noChangeAspect="1"/>
              </p:cNvPicPr>
              <p:nvPr/>
            </p:nvPicPr>
            <p:blipFill>
              <a:blip r:embed="rId4" cstate="print"/>
              <a:srcRect l="51395"/>
              <a:stretch>
                <a:fillRect/>
              </a:stretch>
            </p:blipFill>
            <p:spPr bwMode="auto">
              <a:xfrm>
                <a:off x="4355976" y="1791048"/>
                <a:ext cx="4072633" cy="3096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4932040" y="1935064"/>
                <a:ext cx="432048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4860032" y="1791048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>
                    <a:sym typeface="Symbol"/>
                  </a:rPr>
                  <a:t></a:t>
                </a:r>
                <a:endParaRPr lang="fr-FR" sz="3200" dirty="0"/>
              </a:p>
            </p:txBody>
          </p:sp>
        </p:grpSp>
      </p:grpSp>
      <p:sp>
        <p:nvSpPr>
          <p:cNvPr id="11" name="ZoneTexte 10"/>
          <p:cNvSpPr txBox="1"/>
          <p:nvPr/>
        </p:nvSpPr>
        <p:spPr>
          <a:xfrm>
            <a:off x="5940152" y="5013176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Liquides de CASSON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100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smtClean="0"/>
              <a:t>Thixotropes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4" name="Image 5" descr="images-1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916832"/>
            <a:ext cx="1468240" cy="146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27"/>
          <p:cNvGrpSpPr/>
          <p:nvPr/>
        </p:nvGrpSpPr>
        <p:grpSpPr>
          <a:xfrm>
            <a:off x="1259632" y="2348880"/>
            <a:ext cx="360000" cy="400110"/>
            <a:chOff x="7668344" y="1268760"/>
            <a:chExt cx="648072" cy="560216"/>
          </a:xfrm>
        </p:grpSpPr>
        <p:sp>
          <p:nvSpPr>
            <p:cNvPr id="30" name="ZoneTexte 29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1</a:t>
              </a:r>
              <a:endParaRPr lang="fr-FR" sz="2000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grpSp>
        <p:nvGrpSpPr>
          <p:cNvPr id="4" name="Groupe 31"/>
          <p:cNvGrpSpPr/>
          <p:nvPr/>
        </p:nvGrpSpPr>
        <p:grpSpPr>
          <a:xfrm>
            <a:off x="1331640" y="4221088"/>
            <a:ext cx="360000" cy="400110"/>
            <a:chOff x="7668344" y="1268760"/>
            <a:chExt cx="648072" cy="560216"/>
          </a:xfrm>
        </p:grpSpPr>
        <p:sp>
          <p:nvSpPr>
            <p:cNvPr id="33" name="ZoneTexte 32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2</a:t>
              </a:r>
              <a:endParaRPr lang="fr-FR" sz="2000" dirty="0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3923928" y="22768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 ↘ viscosité  / étalement</a:t>
            </a:r>
            <a:endParaRPr lang="fr-FR" sz="28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427984" y="4005064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↗ viscosité </a:t>
            </a:r>
            <a:endParaRPr lang="fr-FR" sz="2800" dirty="0"/>
          </a:p>
        </p:txBody>
      </p:sp>
      <p:pic>
        <p:nvPicPr>
          <p:cNvPr id="13" name="Image 5" descr="images-1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861048"/>
            <a:ext cx="1468240" cy="146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Multiplier 14"/>
          <p:cNvSpPr/>
          <p:nvPr/>
        </p:nvSpPr>
        <p:spPr>
          <a:xfrm>
            <a:off x="3203848" y="3645024"/>
            <a:ext cx="504056" cy="7920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smtClean="0"/>
              <a:t>Thixotropes</a:t>
            </a:r>
            <a:br>
              <a:rPr lang="fr-FR" dirty="0" smtClean="0"/>
            </a:br>
            <a:endParaRPr lang="fr-FR" dirty="0"/>
          </a:p>
        </p:txBody>
      </p:sp>
      <p:grpSp>
        <p:nvGrpSpPr>
          <p:cNvPr id="3" name="Groupe 20"/>
          <p:cNvGrpSpPr/>
          <p:nvPr/>
        </p:nvGrpSpPr>
        <p:grpSpPr>
          <a:xfrm>
            <a:off x="539552" y="2387242"/>
            <a:ext cx="4256669" cy="3274006"/>
            <a:chOff x="683568" y="2708920"/>
            <a:chExt cx="4256669" cy="3274006"/>
          </a:xfrm>
        </p:grpSpPr>
        <p:grpSp>
          <p:nvGrpSpPr>
            <p:cNvPr id="4" name="Groupe 19"/>
            <p:cNvGrpSpPr/>
            <p:nvPr/>
          </p:nvGrpSpPr>
          <p:grpSpPr>
            <a:xfrm>
              <a:off x="683568" y="2708920"/>
              <a:ext cx="4149892" cy="3274006"/>
              <a:chOff x="683568" y="2708920"/>
              <a:chExt cx="4149892" cy="3274006"/>
            </a:xfrm>
          </p:grpSpPr>
          <p:pic>
            <p:nvPicPr>
              <p:cNvPr id="18" name="Image 8" descr="rheo_1_34.gif"/>
              <p:cNvPicPr>
                <a:picLocks noChangeAspect="1"/>
              </p:cNvPicPr>
              <p:nvPr/>
            </p:nvPicPr>
            <p:blipFill>
              <a:blip r:embed="rId3" cstate="print"/>
              <a:srcRect r="53169"/>
              <a:stretch>
                <a:fillRect/>
              </a:stretch>
            </p:blipFill>
            <p:spPr bwMode="auto">
              <a:xfrm>
                <a:off x="683568" y="2708920"/>
                <a:ext cx="4149892" cy="32740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811818" y="3140968"/>
                <a:ext cx="3312368" cy="2664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5" name="Image 14" descr="rheo_1_39.gif"/>
            <p:cNvPicPr>
              <a:picLocks noChangeAspect="1"/>
            </p:cNvPicPr>
            <p:nvPr/>
          </p:nvPicPr>
          <p:blipFill>
            <a:blip r:embed="rId4" cstate="print"/>
            <a:srcRect l="5270" t="11258" r="51401" b="43711"/>
            <a:stretch>
              <a:fillRect/>
            </a:stretch>
          </p:blipFill>
          <p:spPr bwMode="auto">
            <a:xfrm>
              <a:off x="796052" y="3861048"/>
              <a:ext cx="4144185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e 23"/>
          <p:cNvGrpSpPr/>
          <p:nvPr/>
        </p:nvGrpSpPr>
        <p:grpSpPr>
          <a:xfrm>
            <a:off x="1339837" y="3284984"/>
            <a:ext cx="360000" cy="400110"/>
            <a:chOff x="7668344" y="1268760"/>
            <a:chExt cx="648072" cy="560216"/>
          </a:xfrm>
        </p:grpSpPr>
        <p:sp>
          <p:nvSpPr>
            <p:cNvPr id="25" name="ZoneTexte 24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1</a:t>
              </a:r>
              <a:endParaRPr lang="fr-FR" sz="2000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grpSp>
        <p:nvGrpSpPr>
          <p:cNvPr id="6" name="Groupe 26"/>
          <p:cNvGrpSpPr/>
          <p:nvPr/>
        </p:nvGrpSpPr>
        <p:grpSpPr>
          <a:xfrm>
            <a:off x="1843893" y="4509120"/>
            <a:ext cx="360000" cy="400110"/>
            <a:chOff x="7668344" y="1268760"/>
            <a:chExt cx="648072" cy="560216"/>
          </a:xfrm>
        </p:grpSpPr>
        <p:sp>
          <p:nvSpPr>
            <p:cNvPr id="28" name="ZoneTexte 27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2</a:t>
              </a:r>
              <a:endParaRPr lang="fr-FR" sz="2000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grpSp>
        <p:nvGrpSpPr>
          <p:cNvPr id="7" name="Groupe 35"/>
          <p:cNvGrpSpPr/>
          <p:nvPr/>
        </p:nvGrpSpPr>
        <p:grpSpPr>
          <a:xfrm>
            <a:off x="2059917" y="2060848"/>
            <a:ext cx="3888432" cy="1468240"/>
            <a:chOff x="2195736" y="2060848"/>
            <a:chExt cx="3888432" cy="1468240"/>
          </a:xfrm>
        </p:grpSpPr>
        <p:pic>
          <p:nvPicPr>
            <p:cNvPr id="22" name="Image 5" descr="images-1.jpe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5736" y="2060848"/>
              <a:ext cx="1468240" cy="1468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ZoneTexte 31"/>
            <p:cNvSpPr txBox="1"/>
            <p:nvPr/>
          </p:nvSpPr>
          <p:spPr>
            <a:xfrm>
              <a:off x="3707904" y="2276872"/>
              <a:ext cx="23762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 ↘ viscosité  étalement</a:t>
              </a:r>
              <a:endParaRPr lang="fr-FR" sz="2800" dirty="0"/>
            </a:p>
          </p:txBody>
        </p:sp>
      </p:grpSp>
      <p:grpSp>
        <p:nvGrpSpPr>
          <p:cNvPr id="9" name="Groupe 37"/>
          <p:cNvGrpSpPr/>
          <p:nvPr/>
        </p:nvGrpSpPr>
        <p:grpSpPr>
          <a:xfrm>
            <a:off x="6228184" y="2564904"/>
            <a:ext cx="2504060" cy="2160240"/>
            <a:chOff x="6228184" y="2564904"/>
            <a:chExt cx="2504060" cy="2160240"/>
          </a:xfrm>
        </p:grpSpPr>
        <p:sp>
          <p:nvSpPr>
            <p:cNvPr id="30" name="ZoneTexte 29"/>
            <p:cNvSpPr txBox="1"/>
            <p:nvPr/>
          </p:nvSpPr>
          <p:spPr>
            <a:xfrm>
              <a:off x="6660232" y="2708920"/>
              <a:ext cx="20162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Hystérésis</a:t>
              </a:r>
            </a:p>
            <a:p>
              <a:pPr algn="ctr"/>
              <a:r>
                <a:rPr lang="fr-FR" sz="3200" dirty="0" smtClean="0"/>
                <a:t>+</a:t>
              </a:r>
              <a:endParaRPr lang="fr-FR" sz="3200" dirty="0"/>
            </a:p>
          </p:txBody>
        </p:sp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6804248" y="3861048"/>
            <a:ext cx="1927996" cy="740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6" name="Équation" r:id="rId6" imgW="558720" imgH="203040" progId="Equation.3">
                    <p:embed/>
                  </p:oleObj>
                </mc:Choice>
                <mc:Fallback>
                  <p:oleObj name="Équation" r:id="rId6" imgW="558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3861048"/>
                          <a:ext cx="1927996" cy="74009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Accolade ouvrante 33"/>
            <p:cNvSpPr/>
            <p:nvPr/>
          </p:nvSpPr>
          <p:spPr>
            <a:xfrm>
              <a:off x="6228184" y="2564904"/>
              <a:ext cx="720080" cy="216024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2483768" y="3933056"/>
            <a:ext cx="6446590" cy="1396232"/>
            <a:chOff x="2483768" y="3933056"/>
            <a:chExt cx="6446590" cy="1396232"/>
          </a:xfrm>
        </p:grpSpPr>
        <p:sp>
          <p:nvSpPr>
            <p:cNvPr id="24" name="ZoneTexte 23"/>
            <p:cNvSpPr txBox="1"/>
            <p:nvPr/>
          </p:nvSpPr>
          <p:spPr>
            <a:xfrm>
              <a:off x="4177830" y="4005064"/>
              <a:ext cx="4752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↗ viscosité </a:t>
              </a:r>
              <a:endParaRPr lang="fr-FR" sz="2800" dirty="0"/>
            </a:p>
          </p:txBody>
        </p:sp>
        <p:pic>
          <p:nvPicPr>
            <p:cNvPr id="27" name="Image 5" descr="images-1.jpe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83768" y="4149080"/>
              <a:ext cx="1180208" cy="1180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Multiplier 30"/>
            <p:cNvSpPr/>
            <p:nvPr/>
          </p:nvSpPr>
          <p:spPr>
            <a:xfrm>
              <a:off x="3203848" y="3933056"/>
              <a:ext cx="504056" cy="792088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377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Antithixotropes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pSp>
        <p:nvGrpSpPr>
          <p:cNvPr id="3" name="Groupe 14"/>
          <p:cNvGrpSpPr/>
          <p:nvPr/>
        </p:nvGrpSpPr>
        <p:grpSpPr>
          <a:xfrm>
            <a:off x="683568" y="1916832"/>
            <a:ext cx="7956376" cy="3816424"/>
            <a:chOff x="683568" y="1916832"/>
            <a:chExt cx="7956376" cy="3816424"/>
          </a:xfrm>
        </p:grpSpPr>
        <p:pic>
          <p:nvPicPr>
            <p:cNvPr id="14" name="Image 7" descr="créme fouettée.jpe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1916832"/>
              <a:ext cx="2504365" cy="1666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Image 11" descr="images-1.jpeg"/>
            <p:cNvPicPr>
              <a:picLocks noChangeAspect="1"/>
            </p:cNvPicPr>
            <p:nvPr/>
          </p:nvPicPr>
          <p:blipFill>
            <a:blip r:embed="rId3" cstate="print"/>
            <a:srcRect r="13065" b="7848"/>
            <a:stretch>
              <a:fillRect/>
            </a:stretch>
          </p:blipFill>
          <p:spPr bwMode="auto">
            <a:xfrm>
              <a:off x="1331640" y="3789040"/>
              <a:ext cx="2448272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e 27"/>
            <p:cNvGrpSpPr/>
            <p:nvPr/>
          </p:nvGrpSpPr>
          <p:grpSpPr>
            <a:xfrm>
              <a:off x="755576" y="2348880"/>
              <a:ext cx="360000" cy="400110"/>
              <a:chOff x="7668344" y="1268760"/>
              <a:chExt cx="648072" cy="560216"/>
            </a:xfrm>
          </p:grpSpPr>
          <p:sp>
            <p:nvSpPr>
              <p:cNvPr id="30" name="ZoneTexte 29"/>
              <p:cNvSpPr txBox="1"/>
              <p:nvPr/>
            </p:nvSpPr>
            <p:spPr>
              <a:xfrm>
                <a:off x="7812360" y="1268760"/>
                <a:ext cx="360040" cy="56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1</a:t>
                </a:r>
                <a:endParaRPr lang="fr-FR" sz="2000" dirty="0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7668344" y="1268760"/>
                <a:ext cx="648072" cy="50405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/>
              </a:p>
            </p:txBody>
          </p:sp>
        </p:grpSp>
        <p:grpSp>
          <p:nvGrpSpPr>
            <p:cNvPr id="5" name="Groupe 31"/>
            <p:cNvGrpSpPr/>
            <p:nvPr/>
          </p:nvGrpSpPr>
          <p:grpSpPr>
            <a:xfrm>
              <a:off x="683568" y="4221088"/>
              <a:ext cx="360000" cy="400110"/>
              <a:chOff x="7668344" y="1268760"/>
              <a:chExt cx="648072" cy="560216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7812360" y="1268760"/>
                <a:ext cx="360040" cy="56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smtClean="0"/>
                  <a:t>2</a:t>
                </a:r>
                <a:endParaRPr lang="fr-FR" sz="2000" dirty="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7668344" y="1268760"/>
                <a:ext cx="648072" cy="50405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/>
              </a:p>
            </p:txBody>
          </p:sp>
        </p:grpSp>
        <p:sp>
          <p:nvSpPr>
            <p:cNvPr id="24" name="ZoneTexte 23"/>
            <p:cNvSpPr txBox="1"/>
            <p:nvPr/>
          </p:nvSpPr>
          <p:spPr>
            <a:xfrm>
              <a:off x="3923928" y="4221088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 ↘ viscosité    </a:t>
              </a:r>
              <a:endParaRPr lang="fr-FR" sz="2800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3887416" y="2348880"/>
              <a:ext cx="4752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↗ viscosité  « solidification »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24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err="1" smtClean="0"/>
              <a:t>Antithixotropes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pSp>
        <p:nvGrpSpPr>
          <p:cNvPr id="3" name="Groupe 22"/>
          <p:cNvGrpSpPr/>
          <p:nvPr/>
        </p:nvGrpSpPr>
        <p:grpSpPr>
          <a:xfrm>
            <a:off x="323528" y="2852936"/>
            <a:ext cx="4149892" cy="3600400"/>
            <a:chOff x="683568" y="2234159"/>
            <a:chExt cx="4149892" cy="3600400"/>
          </a:xfrm>
        </p:grpSpPr>
        <p:grpSp>
          <p:nvGrpSpPr>
            <p:cNvPr id="4" name="Groupe 19"/>
            <p:cNvGrpSpPr/>
            <p:nvPr/>
          </p:nvGrpSpPr>
          <p:grpSpPr>
            <a:xfrm>
              <a:off x="683568" y="2387242"/>
              <a:ext cx="4149892" cy="3274006"/>
              <a:chOff x="683568" y="2708920"/>
              <a:chExt cx="4149892" cy="3274006"/>
            </a:xfrm>
          </p:grpSpPr>
          <p:pic>
            <p:nvPicPr>
              <p:cNvPr id="21" name="Image 8" descr="rheo_1_34.gif"/>
              <p:cNvPicPr>
                <a:picLocks noChangeAspect="1"/>
              </p:cNvPicPr>
              <p:nvPr/>
            </p:nvPicPr>
            <p:blipFill>
              <a:blip r:embed="rId3" cstate="print"/>
              <a:srcRect r="53169"/>
              <a:stretch>
                <a:fillRect/>
              </a:stretch>
            </p:blipFill>
            <p:spPr bwMode="auto">
              <a:xfrm>
                <a:off x="683568" y="2708920"/>
                <a:ext cx="4149892" cy="32740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811818" y="3140968"/>
                <a:ext cx="3312368" cy="2664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5" name="Image 14" descr="rheo_1_39.gif"/>
            <p:cNvPicPr>
              <a:picLocks noChangeAspect="1"/>
            </p:cNvPicPr>
            <p:nvPr/>
          </p:nvPicPr>
          <p:blipFill>
            <a:blip r:embed="rId4" cstate="print"/>
            <a:srcRect l="5270" t="12866" r="57086" b="45319"/>
            <a:stretch>
              <a:fillRect/>
            </a:stretch>
          </p:blipFill>
          <p:spPr bwMode="auto">
            <a:xfrm rot="17228151" flipV="1">
              <a:off x="380334" y="3098255"/>
              <a:ext cx="3600400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e 27"/>
          <p:cNvGrpSpPr/>
          <p:nvPr/>
        </p:nvGrpSpPr>
        <p:grpSpPr>
          <a:xfrm>
            <a:off x="2195776" y="5549170"/>
            <a:ext cx="360000" cy="400110"/>
            <a:chOff x="7668344" y="1268760"/>
            <a:chExt cx="648072" cy="560216"/>
          </a:xfrm>
        </p:grpSpPr>
        <p:sp>
          <p:nvSpPr>
            <p:cNvPr id="30" name="ZoneTexte 29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1</a:t>
              </a:r>
              <a:endParaRPr lang="fr-FR" sz="2000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grpSp>
        <p:nvGrpSpPr>
          <p:cNvPr id="6" name="Groupe 25"/>
          <p:cNvGrpSpPr/>
          <p:nvPr/>
        </p:nvGrpSpPr>
        <p:grpSpPr>
          <a:xfrm>
            <a:off x="3059832" y="4263801"/>
            <a:ext cx="5256584" cy="1368152"/>
            <a:chOff x="3347864" y="3645024"/>
            <a:chExt cx="5256584" cy="1368152"/>
          </a:xfrm>
        </p:grpSpPr>
        <p:sp>
          <p:nvSpPr>
            <p:cNvPr id="25" name="ZoneTexte 24"/>
            <p:cNvSpPr txBox="1"/>
            <p:nvPr/>
          </p:nvSpPr>
          <p:spPr>
            <a:xfrm>
              <a:off x="5580112" y="3789040"/>
              <a:ext cx="30243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↗ viscosité   « solidification »</a:t>
              </a:r>
              <a:endParaRPr lang="fr-FR" sz="2800" dirty="0"/>
            </a:p>
          </p:txBody>
        </p:sp>
        <p:pic>
          <p:nvPicPr>
            <p:cNvPr id="14" name="Image 7" descr="créme fouettée.jpe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47864" y="3645024"/>
              <a:ext cx="2056269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e 28"/>
          <p:cNvGrpSpPr/>
          <p:nvPr/>
        </p:nvGrpSpPr>
        <p:grpSpPr>
          <a:xfrm>
            <a:off x="971600" y="2319585"/>
            <a:ext cx="4464496" cy="1656184"/>
            <a:chOff x="1331640" y="1700808"/>
            <a:chExt cx="4464496" cy="1656184"/>
          </a:xfrm>
        </p:grpSpPr>
        <p:sp>
          <p:nvSpPr>
            <p:cNvPr id="24" name="ZoneTexte 23"/>
            <p:cNvSpPr txBox="1"/>
            <p:nvPr/>
          </p:nvSpPr>
          <p:spPr>
            <a:xfrm>
              <a:off x="2915816" y="1700808"/>
              <a:ext cx="288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 ↘ viscosité    </a:t>
              </a:r>
              <a:endParaRPr lang="fr-FR" sz="2800" dirty="0"/>
            </a:p>
          </p:txBody>
        </p:sp>
        <p:pic>
          <p:nvPicPr>
            <p:cNvPr id="19" name="Image 11" descr="images-1.jpeg"/>
            <p:cNvPicPr>
              <a:picLocks noChangeAspect="1"/>
            </p:cNvPicPr>
            <p:nvPr/>
          </p:nvPicPr>
          <p:blipFill>
            <a:blip r:embed="rId6" cstate="print"/>
            <a:srcRect r="13065" b="7848"/>
            <a:stretch>
              <a:fillRect/>
            </a:stretch>
          </p:blipFill>
          <p:spPr bwMode="auto">
            <a:xfrm>
              <a:off x="1331640" y="2014255"/>
              <a:ext cx="1690854" cy="134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e 31"/>
          <p:cNvGrpSpPr/>
          <p:nvPr/>
        </p:nvGrpSpPr>
        <p:grpSpPr>
          <a:xfrm>
            <a:off x="1835696" y="4149080"/>
            <a:ext cx="360000" cy="400110"/>
            <a:chOff x="7668344" y="1268760"/>
            <a:chExt cx="648072" cy="560216"/>
          </a:xfrm>
        </p:grpSpPr>
        <p:sp>
          <p:nvSpPr>
            <p:cNvPr id="27" name="ZoneTexte 26"/>
            <p:cNvSpPr txBox="1"/>
            <p:nvPr/>
          </p:nvSpPr>
          <p:spPr>
            <a:xfrm>
              <a:off x="7812360" y="1268760"/>
              <a:ext cx="360040" cy="56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2</a:t>
              </a:r>
              <a:endParaRPr lang="fr-FR" sz="2000" dirty="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68344" y="1268760"/>
              <a:ext cx="648072" cy="5040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</p:grpSp>
      <p:grpSp>
        <p:nvGrpSpPr>
          <p:cNvPr id="9" name="Groupe 31"/>
          <p:cNvGrpSpPr/>
          <p:nvPr/>
        </p:nvGrpSpPr>
        <p:grpSpPr>
          <a:xfrm>
            <a:off x="5868144" y="1844824"/>
            <a:ext cx="2504060" cy="2160240"/>
            <a:chOff x="6228184" y="2564904"/>
            <a:chExt cx="2504060" cy="2160240"/>
          </a:xfrm>
        </p:grpSpPr>
        <p:sp>
          <p:nvSpPr>
            <p:cNvPr id="33" name="ZoneTexte 32"/>
            <p:cNvSpPr txBox="1"/>
            <p:nvPr/>
          </p:nvSpPr>
          <p:spPr>
            <a:xfrm>
              <a:off x="6660232" y="2708920"/>
              <a:ext cx="20162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Hystérésis</a:t>
              </a:r>
            </a:p>
            <a:p>
              <a:pPr algn="ctr"/>
              <a:r>
                <a:rPr lang="fr-FR" sz="3200" dirty="0" smtClean="0"/>
                <a:t>+</a:t>
              </a:r>
              <a:endParaRPr lang="fr-FR" sz="3200" dirty="0"/>
            </a:p>
          </p:txBody>
        </p:sp>
        <p:graphicFrame>
          <p:nvGraphicFramePr>
            <p:cNvPr id="34" name="Object 3"/>
            <p:cNvGraphicFramePr>
              <a:graphicFrameLocks noChangeAspect="1"/>
            </p:cNvGraphicFramePr>
            <p:nvPr/>
          </p:nvGraphicFramePr>
          <p:xfrm>
            <a:off x="6804248" y="3861048"/>
            <a:ext cx="1927996" cy="740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0" name="Équation" r:id="rId7" imgW="558720" imgH="203040" progId="Equation.3">
                    <p:embed/>
                  </p:oleObj>
                </mc:Choice>
                <mc:Fallback>
                  <p:oleObj name="Équation" r:id="rId7" imgW="558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3861048"/>
                          <a:ext cx="1927996" cy="74009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Accolade ouvrante 34"/>
            <p:cNvSpPr/>
            <p:nvPr/>
          </p:nvSpPr>
          <p:spPr>
            <a:xfrm>
              <a:off x="6228184" y="2564904"/>
              <a:ext cx="720080" cy="216024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378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La viscosité</a:t>
            </a:r>
          </a:p>
        </p:txBody>
      </p:sp>
      <p:pic>
        <p:nvPicPr>
          <p:cNvPr id="18436" name="Image 6" descr="images-4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00808"/>
            <a:ext cx="2040186" cy="196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Image 8" descr="Unknown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556792"/>
            <a:ext cx="1656184" cy="200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Image 9" descr="Unknown-4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412776"/>
            <a:ext cx="2226897" cy="129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Image 13" descr="Unknown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437112"/>
            <a:ext cx="1485900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4" name="Image 14" descr="10W40-viscosit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013176"/>
            <a:ext cx="26416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12" descr="images-1.jpe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4365104"/>
            <a:ext cx="1416050" cy="21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88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301608" cy="151216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Fluides non-newtoniens</a:t>
            </a:r>
            <a:br>
              <a:rPr lang="fr-FR" dirty="0" smtClean="0"/>
            </a:br>
            <a:r>
              <a:rPr lang="fr-FR" dirty="0" smtClean="0"/>
              <a:t>Thixotropes</a:t>
            </a:r>
            <a:br>
              <a:rPr lang="fr-FR" dirty="0" smtClean="0"/>
            </a:br>
            <a:endParaRPr lang="fr-FR" dirty="0"/>
          </a:p>
        </p:txBody>
      </p:sp>
      <p:grpSp>
        <p:nvGrpSpPr>
          <p:cNvPr id="3" name="Groupe 33"/>
          <p:cNvGrpSpPr/>
          <p:nvPr/>
        </p:nvGrpSpPr>
        <p:grpSpPr>
          <a:xfrm>
            <a:off x="1115616" y="1556792"/>
            <a:ext cx="6476310" cy="5040560"/>
            <a:chOff x="1115616" y="1556792"/>
            <a:chExt cx="6476310" cy="5040560"/>
          </a:xfrm>
        </p:grpSpPr>
        <p:pic>
          <p:nvPicPr>
            <p:cNvPr id="20" name="Image 7" descr="Image54.g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6" y="1556792"/>
              <a:ext cx="6476310" cy="5015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2771800" y="2004606"/>
              <a:ext cx="7920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20130" y="3789040"/>
              <a:ext cx="79208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04248" y="6093296"/>
              <a:ext cx="576064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age 31" descr="rheo_1_39.gif"/>
            <p:cNvPicPr>
              <a:picLocks noChangeAspect="1"/>
            </p:cNvPicPr>
            <p:nvPr/>
          </p:nvPicPr>
          <p:blipFill>
            <a:blip r:embed="rId3" cstate="print"/>
            <a:srcRect l="39876" t="55901" r="53893" b="28128"/>
            <a:stretch>
              <a:fillRect/>
            </a:stretch>
          </p:blipFill>
          <p:spPr bwMode="auto">
            <a:xfrm>
              <a:off x="6516216" y="5805264"/>
              <a:ext cx="660073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ZoneTexte 34"/>
          <p:cNvSpPr txBox="1"/>
          <p:nvPr/>
        </p:nvSpPr>
        <p:spPr>
          <a:xfrm>
            <a:off x="5148064" y="2996952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Changement contrainte seuil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900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7592" cy="11521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Synthèse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5724128" y="2564904"/>
          <a:ext cx="2312987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Équation" r:id="rId3" imgW="723600" imgH="393480" progId="Equation.3">
                  <p:embed/>
                </p:oleObj>
              </mc:Choice>
              <mc:Fallback>
                <p:oleObj name="Équation" r:id="rId3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564904"/>
                        <a:ext cx="2312987" cy="13541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34"/>
          <p:cNvGrpSpPr/>
          <p:nvPr/>
        </p:nvGrpSpPr>
        <p:grpSpPr>
          <a:xfrm>
            <a:off x="-1951703" y="1434839"/>
            <a:ext cx="8827959" cy="6793985"/>
            <a:chOff x="-1908720" y="1434839"/>
            <a:chExt cx="8827959" cy="6793985"/>
          </a:xfrm>
        </p:grpSpPr>
        <p:sp>
          <p:nvSpPr>
            <p:cNvPr id="19" name="Arc 18"/>
            <p:cNvSpPr/>
            <p:nvPr/>
          </p:nvSpPr>
          <p:spPr>
            <a:xfrm rot="16200000">
              <a:off x="1898918" y="3208503"/>
              <a:ext cx="4248471" cy="579217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 w="381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rot="5400000">
              <a:off x="-373807" y="4618864"/>
              <a:ext cx="295232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499" name="Object 3"/>
            <p:cNvGraphicFramePr>
              <a:graphicFrameLocks noChangeAspect="1"/>
            </p:cNvGraphicFramePr>
            <p:nvPr/>
          </p:nvGraphicFramePr>
          <p:xfrm>
            <a:off x="238261" y="2924944"/>
            <a:ext cx="579165" cy="673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5" name="Équation" r:id="rId5" imgW="126720" imgH="139680" progId="Equation.3">
                    <p:embed/>
                  </p:oleObj>
                </mc:Choice>
                <mc:Fallback>
                  <p:oleObj name="Équation" r:id="rId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61" y="2924944"/>
                          <a:ext cx="579165" cy="67367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onnecteur droit avec flèche 10"/>
            <p:cNvCxnSpPr/>
            <p:nvPr/>
          </p:nvCxnSpPr>
          <p:spPr>
            <a:xfrm rot="10800000">
              <a:off x="1102357" y="6093296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 flipV="1">
              <a:off x="1102357" y="3645024"/>
              <a:ext cx="3037595" cy="24482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6505" name="Object 6"/>
            <p:cNvGraphicFramePr>
              <a:graphicFrameLocks noChangeAspect="1"/>
            </p:cNvGraphicFramePr>
            <p:nvPr/>
          </p:nvGraphicFramePr>
          <p:xfrm>
            <a:off x="4800215" y="5589240"/>
            <a:ext cx="982662" cy="887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6" name="Équation" r:id="rId7" imgW="469800" imgH="393480" progId="Equation.3">
                    <p:embed/>
                  </p:oleObj>
                </mc:Choice>
                <mc:Fallback>
                  <p:oleObj name="Équation" r:id="rId7" imgW="469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215" y="5589240"/>
                          <a:ext cx="982662" cy="88741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Arc 24"/>
            <p:cNvSpPr/>
            <p:nvPr/>
          </p:nvSpPr>
          <p:spPr>
            <a:xfrm rot="5100345">
              <a:off x="-1390954" y="917073"/>
              <a:ext cx="4636396" cy="5671928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" name="Arc 26"/>
            <p:cNvSpPr/>
            <p:nvPr/>
          </p:nvSpPr>
          <p:spPr>
            <a:xfrm rot="16200000">
              <a:off x="1874208" y="1721047"/>
              <a:ext cx="4248471" cy="579217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ln w="381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8" name="Connecteur droit 27"/>
            <p:cNvCxnSpPr/>
            <p:nvPr/>
          </p:nvCxnSpPr>
          <p:spPr>
            <a:xfrm flipV="1">
              <a:off x="1102357" y="2204864"/>
              <a:ext cx="2880320" cy="24482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8663" name="Object 6"/>
          <p:cNvGraphicFramePr>
            <a:graphicFrameLocks noChangeAspect="1"/>
          </p:cNvGraphicFramePr>
          <p:nvPr/>
        </p:nvGraphicFramePr>
        <p:xfrm>
          <a:off x="4124325" y="3213100"/>
          <a:ext cx="8239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Équation" r:id="rId9" imgW="330120" imgH="177480" progId="Equation.3">
                  <p:embed/>
                </p:oleObj>
              </mc:Choice>
              <mc:Fallback>
                <p:oleObj name="Équation" r:id="rId9" imgW="330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3213100"/>
                        <a:ext cx="823913" cy="4778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4" name="Object 6"/>
          <p:cNvGraphicFramePr>
            <a:graphicFrameLocks noChangeAspect="1"/>
          </p:cNvGraphicFramePr>
          <p:nvPr/>
        </p:nvGraphicFramePr>
        <p:xfrm>
          <a:off x="2699792" y="3460064"/>
          <a:ext cx="7921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Équation" r:id="rId11" imgW="317160" imgH="177480" progId="Equation.3">
                  <p:embed/>
                </p:oleObj>
              </mc:Choice>
              <mc:Fallback>
                <p:oleObj name="Équation" r:id="rId11" imgW="317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460064"/>
                        <a:ext cx="792162" cy="4778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5" name="Object 6"/>
          <p:cNvGraphicFramePr>
            <a:graphicFrameLocks noChangeAspect="1"/>
          </p:cNvGraphicFramePr>
          <p:nvPr/>
        </p:nvGraphicFramePr>
        <p:xfrm>
          <a:off x="3589338" y="4437063"/>
          <a:ext cx="8239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Équation" r:id="rId13" imgW="330120" imgH="177480" progId="Equation.3">
                  <p:embed/>
                </p:oleObj>
              </mc:Choice>
              <mc:Fallback>
                <p:oleObj name="Équation" r:id="rId13" imgW="330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338" y="4437063"/>
                        <a:ext cx="823912" cy="4778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467544" y="4149080"/>
          <a:ext cx="497824" cy="6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Équation" r:id="rId15" imgW="152280" imgH="228600" progId="Equation.3">
                  <p:embed/>
                </p:oleObj>
              </mc:Choice>
              <mc:Fallback>
                <p:oleObj name="Équation" r:id="rId15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149080"/>
                        <a:ext cx="497824" cy="6716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7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Effet </a:t>
            </a:r>
            <a:r>
              <a:rPr lang="fr-FR" dirty="0" err="1" smtClean="0"/>
              <a:t>Weissenberg</a:t>
            </a:r>
            <a:endParaRPr lang="fr-FR" dirty="0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235" y="1196752"/>
            <a:ext cx="7432173" cy="41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115616" y="551723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Fluide newtonien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5076056" y="5445224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non-newtonien (viscoélastique)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708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4235" r="19479" b="29954"/>
          <a:stretch>
            <a:fillRect/>
          </a:stretch>
        </p:blipFill>
        <p:spPr bwMode="auto">
          <a:xfrm>
            <a:off x="611560" y="1340768"/>
            <a:ext cx="7937753" cy="358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57200" y="-993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Fluide viscoélastique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99592" y="5589240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Effet mémoire : remontée du fluide dans bécher</a:t>
            </a:r>
            <a:endParaRPr lang="fr-FR" sz="2800" dirty="0"/>
          </a:p>
        </p:txBody>
      </p:sp>
      <p:cxnSp>
        <p:nvCxnSpPr>
          <p:cNvPr id="14" name="Connecteur droit avec flèche 13"/>
          <p:cNvCxnSpPr/>
          <p:nvPr/>
        </p:nvCxnSpPr>
        <p:spPr>
          <a:xfrm rot="5400000" flipH="1" flipV="1">
            <a:off x="6408204" y="4257092"/>
            <a:ext cx="1800200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4235" r="19479" b="10797"/>
          <a:stretch>
            <a:fillRect/>
          </a:stretch>
        </p:blipFill>
        <p:spPr bwMode="auto">
          <a:xfrm>
            <a:off x="0" y="548680"/>
            <a:ext cx="8765337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0106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Ecoulements laminaires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33705" b="56078"/>
          <a:stretch>
            <a:fillRect/>
          </a:stretch>
        </p:blipFill>
        <p:spPr bwMode="auto">
          <a:xfrm>
            <a:off x="2555776" y="1556792"/>
            <a:ext cx="3600400" cy="329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55576" y="5373216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La viscosité impose le régime laminaire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387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954957" y="1130678"/>
          <a:ext cx="3625155" cy="1074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Équation" r:id="rId3" imgW="1523880" imgH="419040" progId="Equation.3">
                  <p:embed/>
                </p:oleObj>
              </mc:Choice>
              <mc:Fallback>
                <p:oleObj name="Équation" r:id="rId3" imgW="1523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957" y="1130678"/>
                        <a:ext cx="3625155" cy="107418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24"/>
          <p:cNvGrpSpPr/>
          <p:nvPr/>
        </p:nvGrpSpPr>
        <p:grpSpPr>
          <a:xfrm>
            <a:off x="395536" y="2492896"/>
            <a:ext cx="8322068" cy="4203133"/>
            <a:chOff x="395536" y="1772816"/>
            <a:chExt cx="8322068" cy="4203133"/>
          </a:xfrm>
        </p:grpSpPr>
        <p:pic>
          <p:nvPicPr>
            <p:cNvPr id="1546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0630" t="43109" r="24542" b="15547"/>
            <a:stretch>
              <a:fillRect/>
            </a:stretch>
          </p:blipFill>
          <p:spPr bwMode="auto">
            <a:xfrm>
              <a:off x="611560" y="1772816"/>
              <a:ext cx="8106044" cy="4203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660232" y="4986507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660232" y="419441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536" y="383437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28184" y="3140968"/>
              <a:ext cx="2880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012160" y="3068960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80112" y="4005064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436096" y="38610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6176" y="36450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082436" y="3486260"/>
              <a:ext cx="288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r</a:t>
              </a:r>
              <a:endParaRPr lang="fr-FR" sz="2800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1907704" y="4941168"/>
            <a:ext cx="3168352" cy="0"/>
            <a:chOff x="6588224" y="3068960"/>
            <a:chExt cx="3168352" cy="0"/>
          </a:xfrm>
        </p:grpSpPr>
        <p:cxnSp>
          <p:nvCxnSpPr>
            <p:cNvPr id="26" name="Connecteur droit avec flèche 25"/>
            <p:cNvCxnSpPr/>
            <p:nvPr/>
          </p:nvCxnSpPr>
          <p:spPr>
            <a:xfrm flipH="1">
              <a:off x="6588224" y="3068960"/>
              <a:ext cx="1656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8100392" y="3068960"/>
              <a:ext cx="165618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43523" name="Object 3"/>
          <p:cNvGraphicFramePr>
            <a:graphicFrameLocks noChangeAspect="1"/>
          </p:cNvGraphicFramePr>
          <p:nvPr/>
        </p:nvGraphicFramePr>
        <p:xfrm>
          <a:off x="2411760" y="5013176"/>
          <a:ext cx="599927" cy="82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Équation" r:id="rId6" imgW="215640" imgH="330120" progId="Equation.3">
                  <p:embed/>
                </p:oleObj>
              </mc:Choice>
              <mc:Fallback>
                <p:oleObj name="Équation" r:id="rId6" imgW="2156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5013176"/>
                        <a:ext cx="599927" cy="8274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524" name="Object 3"/>
          <p:cNvGraphicFramePr>
            <a:graphicFrameLocks noChangeAspect="1"/>
          </p:cNvGraphicFramePr>
          <p:nvPr/>
        </p:nvGraphicFramePr>
        <p:xfrm>
          <a:off x="3923928" y="5013176"/>
          <a:ext cx="6000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Équation" r:id="rId8" imgW="215640" imgH="330120" progId="Equation.3">
                  <p:embed/>
                </p:oleObj>
              </mc:Choice>
              <mc:Fallback>
                <p:oleObj name="Équation" r:id="rId8" imgW="2156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013176"/>
                        <a:ext cx="600075" cy="827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7"/>
          <p:cNvGrpSpPr>
            <a:grpSpLocks/>
          </p:cNvGrpSpPr>
          <p:nvPr/>
        </p:nvGrpSpPr>
        <p:grpSpPr bwMode="auto">
          <a:xfrm>
            <a:off x="6300192" y="692696"/>
            <a:ext cx="2665412" cy="1873250"/>
            <a:chOff x="521" y="1842"/>
            <a:chExt cx="1679" cy="1180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7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011044" y="836712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944688" y="1130300"/>
          <a:ext cx="268763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Équation" r:id="rId3" imgW="1130040" imgH="419040" progId="Equation.3">
                  <p:embed/>
                </p:oleObj>
              </mc:Choice>
              <mc:Fallback>
                <p:oleObj name="Équation" r:id="rId3" imgW="11300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1130300"/>
                        <a:ext cx="2687637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 l="51189" t="19313" r="17266" b="56078"/>
          <a:stretch>
            <a:fillRect/>
          </a:stretch>
        </p:blipFill>
        <p:spPr bwMode="auto">
          <a:xfrm>
            <a:off x="1619672" y="2924944"/>
            <a:ext cx="5904656" cy="258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6276950" y="3933056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7464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pSp>
        <p:nvGrpSpPr>
          <p:cNvPr id="3" name="Groupe 24"/>
          <p:cNvGrpSpPr/>
          <p:nvPr/>
        </p:nvGrpSpPr>
        <p:grpSpPr>
          <a:xfrm>
            <a:off x="395536" y="2492896"/>
            <a:ext cx="8322068" cy="4203133"/>
            <a:chOff x="395536" y="1772816"/>
            <a:chExt cx="8322068" cy="4203133"/>
          </a:xfrm>
        </p:grpSpPr>
        <p:pic>
          <p:nvPicPr>
            <p:cNvPr id="1546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0630" t="43109" r="24542" b="15547"/>
            <a:stretch>
              <a:fillRect/>
            </a:stretch>
          </p:blipFill>
          <p:spPr bwMode="auto">
            <a:xfrm>
              <a:off x="611560" y="1772816"/>
              <a:ext cx="8106044" cy="4203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660232" y="4986507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660232" y="419441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536" y="383437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28184" y="3140968"/>
              <a:ext cx="2880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012160" y="3068960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80112" y="4005064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436096" y="38610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6176" y="36450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082436" y="3486260"/>
              <a:ext cx="288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r</a:t>
              </a:r>
              <a:endParaRPr lang="fr-FR" sz="2800" dirty="0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011044" y="836712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2019300" y="1130300"/>
          <a:ext cx="25368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Équation" r:id="rId4" imgW="1066680" imgH="419040" progId="Equation.3">
                  <p:embed/>
                </p:oleObj>
              </mc:Choice>
              <mc:Fallback>
                <p:oleObj name="Équation" r:id="rId4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130300"/>
                        <a:ext cx="2536825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Conséquences / Loi de POISEUILLE</a:t>
            </a:r>
            <a:endParaRPr lang="fr-FR" dirty="0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478588" y="1195710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2337871" y="1484784"/>
          <a:ext cx="3386257" cy="143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Équation" r:id="rId3" imgW="1066680" imgH="419040" progId="Equation.3">
                  <p:embed/>
                </p:oleObj>
              </mc:Choice>
              <mc:Fallback>
                <p:oleObj name="Équation" r:id="rId3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871" y="1484784"/>
                        <a:ext cx="3386257" cy="143460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Connecteur droit avec flèche 25"/>
          <p:cNvCxnSpPr/>
          <p:nvPr/>
        </p:nvCxnSpPr>
        <p:spPr>
          <a:xfrm rot="5400000">
            <a:off x="2157851" y="3537012"/>
            <a:ext cx="1440160" cy="9361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6200000" flipH="1">
            <a:off x="3706023" y="3573016"/>
            <a:ext cx="1440160" cy="8640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723" name="Object 6"/>
          <p:cNvGraphicFramePr>
            <a:graphicFrameLocks noChangeAspect="1"/>
          </p:cNvGraphicFramePr>
          <p:nvPr/>
        </p:nvGraphicFramePr>
        <p:xfrm>
          <a:off x="1580146" y="5229201"/>
          <a:ext cx="1424992" cy="8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Équation" r:id="rId5" imgW="520560" imgH="279360" progId="Equation.3">
                  <p:embed/>
                </p:oleObj>
              </mc:Choice>
              <mc:Fallback>
                <p:oleObj name="Équation" r:id="rId5" imgW="5205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146" y="5229201"/>
                        <a:ext cx="1424992" cy="8239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4" name="Object 6"/>
          <p:cNvGraphicFramePr>
            <a:graphicFrameLocks noChangeAspect="1"/>
          </p:cNvGraphicFramePr>
          <p:nvPr/>
        </p:nvGraphicFramePr>
        <p:xfrm>
          <a:off x="4788024" y="5116513"/>
          <a:ext cx="13287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Équation" r:id="rId7" imgW="558720" imgH="393480" progId="Equation.3">
                  <p:embed/>
                </p:oleObj>
              </mc:Choice>
              <mc:Fallback>
                <p:oleObj name="Équation" r:id="rId7" imgW="558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5116513"/>
                        <a:ext cx="1328737" cy="10096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 l="64653" t="19313" r="18994" b="56078"/>
          <a:stretch>
            <a:fillRect/>
          </a:stretch>
        </p:blipFill>
        <p:spPr bwMode="auto">
          <a:xfrm>
            <a:off x="6372200" y="4221088"/>
            <a:ext cx="2520280" cy="213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Connecteur droit 31"/>
          <p:cNvCxnSpPr/>
          <p:nvPr/>
        </p:nvCxnSpPr>
        <p:spPr>
          <a:xfrm rot="16200000" flipH="1">
            <a:off x="6488452" y="5301208"/>
            <a:ext cx="158417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8093596" y="5013176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6152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Le cisaillement</a:t>
            </a:r>
          </a:p>
        </p:txBody>
      </p:sp>
      <p:pic>
        <p:nvPicPr>
          <p:cNvPr id="17412" name="Image 5" descr="images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2736"/>
            <a:ext cx="24304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980728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Image 7" descr="images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005388"/>
            <a:ext cx="2471737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18"/>
          <p:cNvGrpSpPr/>
          <p:nvPr/>
        </p:nvGrpSpPr>
        <p:grpSpPr>
          <a:xfrm>
            <a:off x="1691680" y="2708920"/>
            <a:ext cx="5112568" cy="2783586"/>
            <a:chOff x="1619672" y="2708920"/>
            <a:chExt cx="5112568" cy="2783586"/>
          </a:xfrm>
        </p:grpSpPr>
        <p:pic>
          <p:nvPicPr>
            <p:cNvPr id="17411" name="Image 4" descr="rheo_1_01.gif"/>
            <p:cNvPicPr>
              <a:picLocks noChangeAspect="1"/>
            </p:cNvPicPr>
            <p:nvPr/>
          </p:nvPicPr>
          <p:blipFill>
            <a:blip r:embed="rId6" cstate="print"/>
            <a:srcRect r="42569"/>
            <a:stretch>
              <a:fillRect/>
            </a:stretch>
          </p:blipFill>
          <p:spPr bwMode="auto">
            <a:xfrm>
              <a:off x="1619672" y="2708920"/>
              <a:ext cx="5112568" cy="278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5004048" y="3068960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2120" y="3068960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12160" y="393305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39752" y="4005064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51920" y="3717032"/>
              <a:ext cx="999728" cy="20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944" y="4235836"/>
              <a:ext cx="13563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339752" y="37890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004048" y="2924944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</a:t>
              </a:r>
              <a:r>
                <a:rPr lang="fr-FR" sz="2800" baseline="-25000" dirty="0" smtClean="0"/>
                <a:t>0</a:t>
              </a:r>
              <a:endParaRPr lang="fr-FR" sz="2800" baseline="-250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779912" y="3501008"/>
              <a:ext cx="1152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 + du</a:t>
              </a:r>
              <a:endParaRPr lang="fr-FR" sz="28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10912" y="4075340"/>
              <a:ext cx="216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</a:t>
              </a:r>
              <a:endParaRPr lang="fr-FR" sz="2800" baseline="-250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24128" y="3933056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96136" y="378904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</p:grpSp>
      <p:graphicFrame>
        <p:nvGraphicFramePr>
          <p:cNvPr id="104450" name="Object 6"/>
          <p:cNvGraphicFramePr>
            <a:graphicFrameLocks noChangeAspect="1"/>
          </p:cNvGraphicFramePr>
          <p:nvPr/>
        </p:nvGraphicFramePr>
        <p:xfrm>
          <a:off x="7621785" y="3573016"/>
          <a:ext cx="9826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Équation" r:id="rId7" imgW="469800" imgH="393480" progId="Equation.3">
                  <p:embed/>
                </p:oleObj>
              </mc:Choice>
              <mc:Fallback>
                <p:oleObj name="Équation" r:id="rId7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785" y="3573016"/>
                        <a:ext cx="982663" cy="8874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 rot="10800000" flipV="1">
            <a:off x="539552" y="1628800"/>
            <a:ext cx="1224136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 flipH="1" flipV="1">
            <a:off x="6445002" y="691902"/>
            <a:ext cx="8640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7020272" y="332656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Équation" r:id="rId9" imgW="164880" imgH="266400" progId="Equation.3">
                  <p:embed/>
                </p:oleObj>
              </mc:Choice>
              <mc:Fallback>
                <p:oleObj name="Équation" r:id="rId9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332656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6"/>
          <p:cNvGraphicFramePr>
            <a:graphicFrameLocks noChangeAspect="1"/>
          </p:cNvGraphicFramePr>
          <p:nvPr/>
        </p:nvGraphicFramePr>
        <p:xfrm>
          <a:off x="611560" y="1340768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Équation" r:id="rId11" imgW="164880" imgH="266400" progId="Equation.3">
                  <p:embed/>
                </p:oleObj>
              </mc:Choice>
              <mc:Fallback>
                <p:oleObj name="Équation" r:id="rId11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340768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7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/>
              <a:t>Loi de STOKES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314325" y="2492375"/>
          <a:ext cx="43180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Équation" r:id="rId3" imgW="1815840" imgH="419040" progId="Equation.3">
                  <p:embed/>
                </p:oleObj>
              </mc:Choice>
              <mc:Fallback>
                <p:oleObj name="Équation" r:id="rId3" imgW="1815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492375"/>
                        <a:ext cx="4318000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43"/>
          <p:cNvGrpSpPr/>
          <p:nvPr/>
        </p:nvGrpSpPr>
        <p:grpSpPr>
          <a:xfrm>
            <a:off x="4860032" y="1700808"/>
            <a:ext cx="3744416" cy="3816424"/>
            <a:chOff x="3995936" y="2492896"/>
            <a:chExt cx="3744416" cy="3816424"/>
          </a:xfrm>
        </p:grpSpPr>
        <p:sp>
          <p:nvSpPr>
            <p:cNvPr id="26" name="Ellipse 25"/>
            <p:cNvSpPr/>
            <p:nvPr/>
          </p:nvSpPr>
          <p:spPr>
            <a:xfrm>
              <a:off x="5148064" y="3573016"/>
              <a:ext cx="1440160" cy="14401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rot="5400000">
              <a:off x="4932834" y="5228406"/>
              <a:ext cx="187220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5400000">
              <a:off x="5004842" y="3428206"/>
              <a:ext cx="187220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rot="16200000" flipH="1">
              <a:off x="5427315" y="3941837"/>
              <a:ext cx="8816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9748" name="Object 4"/>
            <p:cNvGraphicFramePr>
              <a:graphicFrameLocks noChangeAspect="1"/>
            </p:cNvGraphicFramePr>
            <p:nvPr/>
          </p:nvGraphicFramePr>
          <p:xfrm>
            <a:off x="5364088" y="3645024"/>
            <a:ext cx="452437" cy="823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5" name="Équation" r:id="rId5" imgW="164880" imgH="279360" progId="Equation.3">
                    <p:embed/>
                  </p:oleObj>
                </mc:Choice>
                <mc:Fallback>
                  <p:oleObj name="Équation" r:id="rId5" imgW="16488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4088" y="3645024"/>
                          <a:ext cx="452437" cy="823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49" name="Object 5"/>
            <p:cNvGraphicFramePr>
              <a:graphicFrameLocks noChangeAspect="1"/>
            </p:cNvGraphicFramePr>
            <p:nvPr/>
          </p:nvGraphicFramePr>
          <p:xfrm>
            <a:off x="6084168" y="5301208"/>
            <a:ext cx="417513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6" name="Équation" r:id="rId7" imgW="152280" imgH="266400" progId="Equation.3">
                    <p:embed/>
                  </p:oleObj>
                </mc:Choice>
                <mc:Fallback>
                  <p:oleObj name="Équation" r:id="rId7" imgW="1522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168" y="5301208"/>
                          <a:ext cx="417513" cy="785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50" name="Object 6"/>
            <p:cNvGraphicFramePr>
              <a:graphicFrameLocks noChangeAspect="1"/>
            </p:cNvGraphicFramePr>
            <p:nvPr/>
          </p:nvGraphicFramePr>
          <p:xfrm>
            <a:off x="6084168" y="2708920"/>
            <a:ext cx="522287" cy="862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7" name="Équation" r:id="rId9" imgW="190440" imgH="291960" progId="Equation.3">
                    <p:embed/>
                  </p:oleObj>
                </mc:Choice>
                <mc:Fallback>
                  <p:oleObj name="Équation" r:id="rId9" imgW="19044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168" y="2708920"/>
                          <a:ext cx="522287" cy="862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e 42"/>
            <p:cNvGrpSpPr/>
            <p:nvPr/>
          </p:nvGrpSpPr>
          <p:grpSpPr>
            <a:xfrm>
              <a:off x="3995936" y="2564904"/>
              <a:ext cx="3744416" cy="3744416"/>
              <a:chOff x="3995936" y="2564904"/>
              <a:chExt cx="3744416" cy="3744416"/>
            </a:xfrm>
          </p:grpSpPr>
          <p:cxnSp>
            <p:nvCxnSpPr>
              <p:cNvPr id="39" name="Connecteur droit 38"/>
              <p:cNvCxnSpPr/>
              <p:nvPr/>
            </p:nvCxnSpPr>
            <p:spPr>
              <a:xfrm rot="5400000">
                <a:off x="2483768" y="4437112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 rot="5400000">
                <a:off x="5436096" y="4437112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3995936" y="6309320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e 49"/>
          <p:cNvGrpSpPr/>
          <p:nvPr/>
        </p:nvGrpSpPr>
        <p:grpSpPr>
          <a:xfrm>
            <a:off x="683568" y="3861048"/>
            <a:ext cx="3666360" cy="2592288"/>
            <a:chOff x="683568" y="3861048"/>
            <a:chExt cx="3666360" cy="2592288"/>
          </a:xfrm>
        </p:grpSpPr>
        <p:pic>
          <p:nvPicPr>
            <p:cNvPr id="45" name="Image 4" descr="turbulence_sphere.jpg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3568" y="4221088"/>
              <a:ext cx="3666360" cy="1745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Connecteur droit 46"/>
            <p:cNvCxnSpPr/>
            <p:nvPr/>
          </p:nvCxnSpPr>
          <p:spPr>
            <a:xfrm rot="16200000" flipH="1">
              <a:off x="1511660" y="4329100"/>
              <a:ext cx="2448272" cy="1800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rot="5400000">
              <a:off x="1511660" y="4329100"/>
              <a:ext cx="2592288" cy="16561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02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 / Loi de STOKES</a:t>
            </a:r>
            <a:br>
              <a:rPr lang="fr-FR" dirty="0" smtClean="0"/>
            </a:br>
            <a:r>
              <a:rPr lang="fr-FR" dirty="0" smtClean="0"/>
              <a:t>Crémage du lait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79512" y="5194992"/>
          <a:ext cx="3816424" cy="870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Équation" r:id="rId3" imgW="1981080" imgH="419040" progId="Equation.3">
                  <p:embed/>
                </p:oleObj>
              </mc:Choice>
              <mc:Fallback>
                <p:oleObj name="Équation" r:id="rId3" imgW="1981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5194992"/>
                        <a:ext cx="3816424" cy="87081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3" descr="th07im02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3645024"/>
            <a:ext cx="2857773" cy="189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 5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573016"/>
            <a:ext cx="2733675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 7" descr="701-1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1470385"/>
            <a:ext cx="2508275" cy="18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868144" y="5661248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mtClean="0"/>
              <a:t>Crémage </a:t>
            </a:r>
            <a:r>
              <a:rPr lang="fr-FR" sz="2800" dirty="0" smtClean="0"/>
              <a:t>par centrifugation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6300192" y="1700808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Crémage ascendant</a:t>
            </a:r>
            <a:endParaRPr lang="fr-FR" sz="2800" dirty="0"/>
          </a:p>
        </p:txBody>
      </p:sp>
      <p:sp>
        <p:nvSpPr>
          <p:cNvPr id="9" name="Flèche droite 8"/>
          <p:cNvSpPr/>
          <p:nvPr/>
        </p:nvSpPr>
        <p:spPr>
          <a:xfrm>
            <a:off x="5940152" y="2132856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4860032" y="465313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6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Application / Loi de STOKES</a:t>
            </a:r>
            <a:endParaRPr lang="fr-FR" dirty="0"/>
          </a:p>
        </p:txBody>
      </p:sp>
      <p:pic>
        <p:nvPicPr>
          <p:cNvPr id="22" name="Image 7" descr="701-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980728"/>
            <a:ext cx="1990697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7"/>
          <p:cNvGrpSpPr/>
          <p:nvPr/>
        </p:nvGrpSpPr>
        <p:grpSpPr>
          <a:xfrm>
            <a:off x="107504" y="908720"/>
            <a:ext cx="6209852" cy="5472608"/>
            <a:chOff x="3152800" y="980728"/>
            <a:chExt cx="6209852" cy="547260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2800" y="980728"/>
              <a:ext cx="6209852" cy="54726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6393160" y="1396188"/>
              <a:ext cx="792088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fr-FR" sz="1600" dirty="0" smtClean="0"/>
                <a:t>Légère</a:t>
              </a:r>
              <a:endParaRPr lang="fr-FR" sz="16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825208" y="2060848"/>
              <a:ext cx="936104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fr-FR" sz="1400" dirty="0" smtClean="0">
                  <a:solidFill>
                    <a:schemeClr val="bg1"/>
                  </a:solidFill>
                </a:rPr>
                <a:t>LOURDE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Flèche droite 11"/>
            <p:cNvSpPr/>
            <p:nvPr/>
          </p:nvSpPr>
          <p:spPr bwMode="auto">
            <a:xfrm rot="16200000">
              <a:off x="7465851" y="5193196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Flèche droite 12"/>
            <p:cNvSpPr/>
            <p:nvPr/>
          </p:nvSpPr>
          <p:spPr bwMode="auto">
            <a:xfrm rot="13190092">
              <a:off x="6685535" y="3455596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 bwMode="auto">
            <a:xfrm>
              <a:off x="6584801" y="5200625"/>
              <a:ext cx="290393" cy="10674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Flèche droite 14"/>
            <p:cNvSpPr/>
            <p:nvPr/>
          </p:nvSpPr>
          <p:spPr bwMode="auto">
            <a:xfrm rot="16200000">
              <a:off x="6175040" y="2384884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Flèche droite 15"/>
            <p:cNvSpPr/>
            <p:nvPr/>
          </p:nvSpPr>
          <p:spPr bwMode="auto">
            <a:xfrm rot="2724303">
              <a:off x="6928900" y="4000197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Flèche droite 16"/>
            <p:cNvSpPr/>
            <p:nvPr/>
          </p:nvSpPr>
          <p:spPr bwMode="auto">
            <a:xfrm rot="16200000">
              <a:off x="7471184" y="4401108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Flèche droite 17"/>
            <p:cNvSpPr/>
            <p:nvPr/>
          </p:nvSpPr>
          <p:spPr bwMode="auto">
            <a:xfrm rot="16200000">
              <a:off x="5925108" y="4329100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Flèche droite 18"/>
            <p:cNvSpPr/>
            <p:nvPr/>
          </p:nvSpPr>
          <p:spPr bwMode="auto">
            <a:xfrm rot="13190092">
              <a:off x="6181479" y="4751739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Flèche droite 22"/>
            <p:cNvSpPr/>
            <p:nvPr/>
          </p:nvSpPr>
          <p:spPr bwMode="auto">
            <a:xfrm rot="13190092">
              <a:off x="6181478" y="3599612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Flèche droite 23"/>
            <p:cNvSpPr/>
            <p:nvPr/>
          </p:nvSpPr>
          <p:spPr bwMode="auto">
            <a:xfrm rot="16200000">
              <a:off x="5853100" y="3032956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Flèche droite 24"/>
            <p:cNvSpPr/>
            <p:nvPr/>
          </p:nvSpPr>
          <p:spPr bwMode="auto">
            <a:xfrm rot="16200000">
              <a:off x="5762042" y="2168860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Flèche droite 25"/>
            <p:cNvSpPr/>
            <p:nvPr/>
          </p:nvSpPr>
          <p:spPr bwMode="auto">
            <a:xfrm rot="13190092">
              <a:off x="6200529" y="4022133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Flèche droite 26"/>
            <p:cNvSpPr/>
            <p:nvPr/>
          </p:nvSpPr>
          <p:spPr bwMode="auto">
            <a:xfrm rot="2724303">
              <a:off x="6822855" y="4615858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Flèche droite 27"/>
            <p:cNvSpPr/>
            <p:nvPr/>
          </p:nvSpPr>
          <p:spPr bwMode="auto">
            <a:xfrm>
              <a:off x="6177136" y="1710333"/>
              <a:ext cx="360040" cy="144016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Flèche droite 28"/>
            <p:cNvSpPr/>
            <p:nvPr/>
          </p:nvSpPr>
          <p:spPr bwMode="auto">
            <a:xfrm>
              <a:off x="7341898" y="5589240"/>
              <a:ext cx="360040" cy="144016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rgbClr val="CCFFCC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4" name="Connecteur droit 33"/>
          <p:cNvCxnSpPr/>
          <p:nvPr/>
        </p:nvCxnSpPr>
        <p:spPr>
          <a:xfrm rot="5400000">
            <a:off x="2015716" y="5769260"/>
            <a:ext cx="1368152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Viscosimètre / Loi de POISEUILLE</a:t>
            </a:r>
            <a:endParaRPr lang="fr-FR" dirty="0"/>
          </a:p>
        </p:txBody>
      </p:sp>
      <p:pic>
        <p:nvPicPr>
          <p:cNvPr id="4" name="Image 5" descr="procuration 2 2.jpeg"/>
          <p:cNvPicPr>
            <a:picLocks noChangeAspect="1"/>
          </p:cNvPicPr>
          <p:nvPr/>
        </p:nvPicPr>
        <p:blipFill>
          <a:blip r:embed="rId3" cstate="print"/>
          <a:srcRect b="15466"/>
          <a:stretch>
            <a:fillRect/>
          </a:stretch>
        </p:blipFill>
        <p:spPr bwMode="auto">
          <a:xfrm>
            <a:off x="539552" y="1265264"/>
            <a:ext cx="6173693" cy="533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5796136" y="2492896"/>
          <a:ext cx="2491542" cy="75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Équation" r:id="rId4" imgW="723600" imgH="203040" progId="Equation.3">
                  <p:embed/>
                </p:oleObj>
              </mc:Choice>
              <mc:Fallback>
                <p:oleObj name="Équation" r:id="rId4" imgW="723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492896"/>
                        <a:ext cx="2491542" cy="75681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1" name="Object 6"/>
          <p:cNvGraphicFramePr>
            <a:graphicFrameLocks noChangeAspect="1"/>
          </p:cNvGraphicFramePr>
          <p:nvPr/>
        </p:nvGraphicFramePr>
        <p:xfrm>
          <a:off x="3923928" y="4221088"/>
          <a:ext cx="398963" cy="56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Équation" r:id="rId6" imgW="164880" imgH="215640" progId="Equation.3">
                  <p:embed/>
                </p:oleObj>
              </mc:Choice>
              <mc:Fallback>
                <p:oleObj name="É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221088"/>
                        <a:ext cx="398963" cy="56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2" name="Object 6"/>
          <p:cNvGraphicFramePr>
            <a:graphicFrameLocks noChangeAspect="1"/>
          </p:cNvGraphicFramePr>
          <p:nvPr/>
        </p:nvGraphicFramePr>
        <p:xfrm>
          <a:off x="4273335" y="1010204"/>
          <a:ext cx="4508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Équation" r:id="rId8" imgW="164880" imgH="228600" progId="Equation.3">
                  <p:embed/>
                </p:oleObj>
              </mc:Choice>
              <mc:Fallback>
                <p:oleObj name="É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335" y="1010204"/>
                        <a:ext cx="4508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3" name="Object 6"/>
          <p:cNvGraphicFramePr>
            <a:graphicFrameLocks noChangeAspect="1"/>
          </p:cNvGraphicFramePr>
          <p:nvPr/>
        </p:nvGraphicFramePr>
        <p:xfrm>
          <a:off x="3938588" y="2924175"/>
          <a:ext cx="3683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Équation" r:id="rId10" imgW="152280" imgH="215640" progId="Equation.3">
                  <p:embed/>
                </p:oleObj>
              </mc:Choice>
              <mc:Fallback>
                <p:oleObj name="Équation" r:id="rId10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924175"/>
                        <a:ext cx="3683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4" name="Object 6"/>
          <p:cNvGraphicFramePr>
            <a:graphicFrameLocks noChangeAspect="1"/>
          </p:cNvGraphicFramePr>
          <p:nvPr/>
        </p:nvGraphicFramePr>
        <p:xfrm>
          <a:off x="3504936" y="1020837"/>
          <a:ext cx="4508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Équation" r:id="rId12" imgW="164880" imgH="228600" progId="Equation.3">
                  <p:embed/>
                </p:oleObj>
              </mc:Choice>
              <mc:Fallback>
                <p:oleObj name="Équation" r:id="rId12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936" y="1020837"/>
                        <a:ext cx="4508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3808030" y="2356195"/>
            <a:ext cx="0" cy="79208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419872" y="249289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652120" y="3717032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K = constante du viscosimètre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724128" y="501317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Etalonnage avec liquide de </a:t>
            </a:r>
            <a:r>
              <a:rPr lang="fr-FR" sz="2800" dirty="0" smtClean="0">
                <a:sym typeface="Symbol"/>
              </a:rPr>
              <a:t></a:t>
            </a:r>
            <a:r>
              <a:rPr lang="fr-FR" sz="2800" dirty="0" smtClean="0"/>
              <a:t>  connue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3435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Viscosimètre / Loi de STOKES</a:t>
            </a:r>
            <a:endParaRPr lang="fr-FR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0850" y="2524125"/>
          <a:ext cx="40449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Équation" r:id="rId3" imgW="1701720" imgH="393480" progId="Equation.3">
                  <p:embed/>
                </p:oleObj>
              </mc:Choice>
              <mc:Fallback>
                <p:oleObj name="Équation" r:id="rId3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524125"/>
                        <a:ext cx="4044950" cy="10096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5" descr="ant800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628800"/>
            <a:ext cx="3137272" cy="384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51715" name="Object 6"/>
          <p:cNvGraphicFramePr>
            <a:graphicFrameLocks noChangeAspect="1"/>
          </p:cNvGraphicFramePr>
          <p:nvPr/>
        </p:nvGraphicFramePr>
        <p:xfrm>
          <a:off x="1654175" y="4797425"/>
          <a:ext cx="135413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Équation" r:id="rId6" imgW="520560" imgH="393480" progId="Equation.3">
                  <p:embed/>
                </p:oleObj>
              </mc:Choice>
              <mc:Fallback>
                <p:oleObj name="Équation" r:id="rId6" imgW="52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4797425"/>
                        <a:ext cx="1354138" cy="11064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763688" y="407707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864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5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Viscosimètre / Loi de NEWTON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6012160" y="1556792"/>
          <a:ext cx="21859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Équation" r:id="rId3" imgW="634680" imgH="393480" progId="Equation.3">
                  <p:embed/>
                </p:oleObj>
              </mc:Choice>
              <mc:Fallback>
                <p:oleObj name="Équation" r:id="rId3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556792"/>
                        <a:ext cx="2185987" cy="1466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images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429000"/>
            <a:ext cx="3500101" cy="314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6" descr="procura.jpeg"/>
          <p:cNvPicPr>
            <a:picLocks noChangeAspect="1"/>
          </p:cNvPicPr>
          <p:nvPr/>
        </p:nvPicPr>
        <p:blipFill>
          <a:blip r:embed="rId6" cstate="print"/>
          <a:srcRect b="9563"/>
          <a:stretch>
            <a:fillRect/>
          </a:stretch>
        </p:blipFill>
        <p:spPr bwMode="auto">
          <a:xfrm>
            <a:off x="683568" y="1196752"/>
            <a:ext cx="36004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85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Loi de DARCY</a:t>
            </a:r>
            <a:endParaRPr lang="fr-FR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1054468"/>
            <a:ext cx="3618148" cy="482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5496" y="5949280"/>
            <a:ext cx="9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Eau suintant d’un massif de grés alimentant une mare</a:t>
            </a:r>
            <a:endParaRPr lang="fr-FR" sz="3200" dirty="0"/>
          </a:p>
        </p:txBody>
      </p:sp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5697736" y="3212976"/>
          <a:ext cx="2906712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Équation" r:id="rId5" imgW="711000" imgH="203040" progId="Equation.3">
                  <p:embed/>
                </p:oleObj>
              </mc:Choice>
              <mc:Fallback>
                <p:oleObj name="Équation" r:id="rId5" imgW="711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736" y="3212976"/>
                        <a:ext cx="2906712" cy="8969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24128" y="1196752"/>
            <a:ext cx="26384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364088" y="472514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Ecoulement lent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152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Ecoulements turbulents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32402" b="18672"/>
          <a:stretch>
            <a:fillRect/>
          </a:stretch>
        </p:blipFill>
        <p:spPr bwMode="auto">
          <a:xfrm>
            <a:off x="2627784" y="1268760"/>
            <a:ext cx="3600400" cy="337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251520" y="5229200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Les forces d’inertie qui dominent imposent le régime turbulent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66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134144"/>
            <a:ext cx="7010400" cy="990600"/>
          </a:xfrm>
        </p:spPr>
        <p:txBody>
          <a:bodyPr/>
          <a:lstStyle/>
          <a:p>
            <a:pPr eaLnBrk="1" hangingPunct="1"/>
            <a:r>
              <a:rPr lang="fr-FR" dirty="0" smtClean="0"/>
              <a:t>La signification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046" y="980728"/>
            <a:ext cx="8573965" cy="532859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fr-FR" dirty="0" smtClean="0"/>
          </a:p>
          <a:p>
            <a:pPr eaLnBrk="1" hangingPunct="1">
              <a:lnSpc>
                <a:spcPct val="90000"/>
              </a:lnSpc>
            </a:pPr>
            <a:r>
              <a:rPr lang="fr-FR" dirty="0" smtClean="0"/>
              <a:t>Au sein d’un fluide qui s’écoule, s’opère une lutte de tous les instants entre :</a:t>
            </a:r>
          </a:p>
          <a:p>
            <a:pPr eaLnBrk="1" hangingPunct="1">
              <a:lnSpc>
                <a:spcPct val="90000"/>
              </a:lnSpc>
              <a:buNone/>
            </a:pP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Les forces d’inertie (motrices du mouvement grâce à la vitesse)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Les forces de viscosité (freinent le mouvement)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endParaRPr lang="fr-FR" dirty="0" smtClean="0"/>
          </a:p>
          <a:p>
            <a:pPr lvl="1" eaLnBrk="1" hangingPunct="1">
              <a:lnSpc>
                <a:spcPct val="90000"/>
              </a:lnSpc>
              <a:buNone/>
            </a:pP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r>
              <a:rPr lang="fr-FR" dirty="0" err="1" smtClean="0"/>
              <a:t>Re</a:t>
            </a:r>
            <a:r>
              <a:rPr lang="fr-FR" dirty="0" smtClean="0"/>
              <a:t> est un nombre adimensionnel</a:t>
            </a:r>
          </a:p>
        </p:txBody>
      </p:sp>
      <p:sp>
        <p:nvSpPr>
          <p:cNvPr id="5128" name="Rectangle 28"/>
          <p:cNvSpPr>
            <a:spLocks noChangeArrowheads="1"/>
          </p:cNvSpPr>
          <p:nvPr/>
        </p:nvSpPr>
        <p:spPr bwMode="auto">
          <a:xfrm>
            <a:off x="211015" y="4427985"/>
            <a:ext cx="833510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buClr>
                <a:srgbClr val="79B600"/>
              </a:buClr>
              <a:buFont typeface="Wingdings" pitchFamily="2" charset="2"/>
              <a:buChar char="u"/>
            </a:pPr>
            <a:endParaRPr lang="fr-F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Object 58"/>
          <p:cNvGraphicFramePr>
            <a:graphicFrameLocks noChangeAspect="1"/>
          </p:cNvGraphicFramePr>
          <p:nvPr/>
        </p:nvGraphicFramePr>
        <p:xfrm>
          <a:off x="2760663" y="4149725"/>
          <a:ext cx="32289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Équation" r:id="rId4" imgW="3924000" imgH="914400" progId="Equation.3">
                  <p:embed/>
                </p:oleObj>
              </mc:Choice>
              <mc:Fallback>
                <p:oleObj name="Équation" r:id="rId4" imgW="3924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149725"/>
                        <a:ext cx="3228975" cy="8143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92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98896" y="0"/>
            <a:ext cx="10009112" cy="11247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Nombre de REYNOLDS</a:t>
            </a:r>
            <a:br>
              <a:rPr lang="fr-FR" dirty="0" smtClean="0"/>
            </a:br>
            <a:r>
              <a:rPr lang="fr-FR" dirty="0" smtClean="0"/>
              <a:t> (Approche qualitative) </a:t>
            </a:r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33556" t="35373" r="41746" b="57993"/>
          <a:stretch>
            <a:fillRect/>
          </a:stretch>
        </p:blipFill>
        <p:spPr bwMode="auto">
          <a:xfrm>
            <a:off x="251520" y="2922711"/>
            <a:ext cx="279958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59998" t="32926" r="14354" b="59658"/>
          <a:stretch>
            <a:fillRect/>
          </a:stretch>
        </p:blipFill>
        <p:spPr bwMode="auto">
          <a:xfrm>
            <a:off x="6090177" y="2865287"/>
            <a:ext cx="2730295" cy="120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e 15"/>
          <p:cNvGrpSpPr/>
          <p:nvPr/>
        </p:nvGrpSpPr>
        <p:grpSpPr>
          <a:xfrm rot="5400000">
            <a:off x="4220252" y="1119759"/>
            <a:ext cx="578296" cy="1735931"/>
            <a:chOff x="3871739" y="620688"/>
            <a:chExt cx="873621" cy="1880592"/>
          </a:xfrm>
        </p:grpSpPr>
        <p:cxnSp>
          <p:nvCxnSpPr>
            <p:cNvPr id="14" name="Connecteur droit avec flèche 13"/>
            <p:cNvCxnSpPr/>
            <p:nvPr/>
          </p:nvCxnSpPr>
          <p:spPr bwMode="auto">
            <a:xfrm rot="5400000" flipH="1" flipV="1">
              <a:off x="3835735" y="656692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 rot="16200000" flipH="1">
              <a:off x="3845260" y="1601180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ZoneTexte 16"/>
          <p:cNvSpPr txBox="1"/>
          <p:nvPr/>
        </p:nvSpPr>
        <p:spPr>
          <a:xfrm>
            <a:off x="539552" y="1698576"/>
            <a:ext cx="250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de frottement l’emportent</a:t>
            </a:r>
            <a:endParaRPr lang="fr-FR" sz="2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51520" y="4218856"/>
            <a:ext cx="3323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Viscosité élevée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Vitesse faible</a:t>
            </a:r>
          </a:p>
          <a:p>
            <a:pPr algn="l">
              <a:buNone/>
            </a:pPr>
            <a:endParaRPr lang="fr-FR" sz="2200" dirty="0" smtClean="0"/>
          </a:p>
          <a:p>
            <a:pPr algn="l">
              <a:buNone/>
            </a:pPr>
            <a:endParaRPr lang="fr-FR" sz="2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641042" y="4179133"/>
            <a:ext cx="3323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Viscosité faible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Vitesse élevée</a:t>
            </a:r>
          </a:p>
          <a:p>
            <a:pPr algn="l">
              <a:buNone/>
            </a:pPr>
            <a:endParaRPr lang="fr-FR" sz="2200" dirty="0" smtClean="0"/>
          </a:p>
          <a:p>
            <a:pPr algn="l">
              <a:buNone/>
            </a:pPr>
            <a:endParaRPr lang="fr-FR" sz="2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701972" y="1763033"/>
            <a:ext cx="268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motrices l’emportent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99592" y="5631631"/>
            <a:ext cx="1656184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err="1" smtClean="0">
                <a:solidFill>
                  <a:schemeClr val="tx1"/>
                </a:solidFill>
              </a:rPr>
              <a:t>Re</a:t>
            </a:r>
            <a:r>
              <a:rPr lang="fr-FR" sz="2400" dirty="0" smtClean="0">
                <a:solidFill>
                  <a:schemeClr val="tx1"/>
                </a:solidFill>
              </a:rPr>
              <a:t> « petit »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88224" y="5631631"/>
            <a:ext cx="1462316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err="1" smtClean="0">
                <a:solidFill>
                  <a:schemeClr val="tx1"/>
                </a:solidFill>
              </a:rPr>
              <a:t>Re</a:t>
            </a:r>
            <a:r>
              <a:rPr lang="fr-FR" sz="2400" dirty="0" smtClean="0">
                <a:solidFill>
                  <a:schemeClr val="tx1"/>
                </a:solidFill>
              </a:rPr>
              <a:t> grand</a:t>
            </a:r>
            <a:endParaRPr lang="fr-FR" sz="2400" dirty="0">
              <a:solidFill>
                <a:schemeClr val="tx1"/>
              </a:solidFill>
            </a:endParaRPr>
          </a:p>
        </p:txBody>
      </p:sp>
      <p:graphicFrame>
        <p:nvGraphicFramePr>
          <p:cNvPr id="2527235" name="Object 3"/>
          <p:cNvGraphicFramePr>
            <a:graphicFrameLocks noChangeAspect="1"/>
          </p:cNvGraphicFramePr>
          <p:nvPr/>
        </p:nvGraphicFramePr>
        <p:xfrm>
          <a:off x="3131840" y="3039343"/>
          <a:ext cx="2865884" cy="79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Équation" r:id="rId4" imgW="1536480" imgH="393480" progId="Equation.3">
                  <p:embed/>
                </p:oleObj>
              </mc:Choice>
              <mc:Fallback>
                <p:oleObj name="Équation" r:id="rId4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039343"/>
                        <a:ext cx="2865884" cy="7925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3844925" y="5038725"/>
          <a:ext cx="903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Équation" r:id="rId6" imgW="431640" imgH="177480" progId="Equation.3">
                  <p:embed/>
                </p:oleObj>
              </mc:Choice>
              <mc:Fallback>
                <p:oleObj name="Équation" r:id="rId6" imgW="431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25" y="5038725"/>
                        <a:ext cx="903288" cy="4000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lèche vers le bas 21"/>
          <p:cNvSpPr/>
          <p:nvPr/>
        </p:nvSpPr>
        <p:spPr>
          <a:xfrm>
            <a:off x="4283968" y="4047455"/>
            <a:ext cx="14401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57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Le cisaillement</a:t>
            </a:r>
          </a:p>
        </p:txBody>
      </p:sp>
      <p:pic>
        <p:nvPicPr>
          <p:cNvPr id="17412" name="Image 5" descr="images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2736"/>
            <a:ext cx="24304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980728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Image 7" descr="images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005388"/>
            <a:ext cx="2471737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4451" name="Object 6"/>
          <p:cNvGraphicFramePr>
            <a:graphicFrameLocks noChangeAspect="1"/>
          </p:cNvGraphicFramePr>
          <p:nvPr/>
        </p:nvGraphicFramePr>
        <p:xfrm>
          <a:off x="899592" y="3429000"/>
          <a:ext cx="8763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Équation" r:id="rId6" imgW="419040" imgH="393480" progId="Equation.3">
                  <p:embed/>
                </p:oleObj>
              </mc:Choice>
              <mc:Fallback>
                <p:oleObj name="Équation" r:id="rId6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429000"/>
                        <a:ext cx="876300" cy="8874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 rot="10800000" flipV="1">
            <a:off x="539552" y="1628800"/>
            <a:ext cx="1224136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 flipH="1" flipV="1">
            <a:off x="6445002" y="691902"/>
            <a:ext cx="8640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7020272" y="332656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Équation" r:id="rId8" imgW="164880" imgH="266400" progId="Equation.3">
                  <p:embed/>
                </p:oleObj>
              </mc:Choice>
              <mc:Fallback>
                <p:oleObj name="Équation" r:id="rId8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332656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6"/>
          <p:cNvGraphicFramePr>
            <a:graphicFrameLocks noChangeAspect="1"/>
          </p:cNvGraphicFramePr>
          <p:nvPr/>
        </p:nvGraphicFramePr>
        <p:xfrm>
          <a:off x="611560" y="1340768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Équation" r:id="rId10" imgW="164880" imgH="266400" progId="Equation.3">
                  <p:embed/>
                </p:oleObj>
              </mc:Choice>
              <mc:Fallback>
                <p:oleObj name="Équation" r:id="rId10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340768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15816" y="3140968"/>
            <a:ext cx="3985367" cy="169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35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fr-FR" dirty="0" smtClean="0"/>
              <a:t>Expérience de REYNOLDS</a:t>
            </a:r>
            <a:endParaRPr lang="fr-FR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/>
          <a:srcRect l="10788" t="42937" r="8411" b="33438"/>
          <a:stretch>
            <a:fillRect/>
          </a:stretch>
        </p:blipFill>
        <p:spPr bwMode="auto">
          <a:xfrm>
            <a:off x="0" y="4559511"/>
            <a:ext cx="8892480" cy="1461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4" cstate="print"/>
          <a:srcRect l="36718" t="30515" r="31183" b="33438"/>
          <a:stretch>
            <a:fillRect/>
          </a:stretch>
        </p:blipFill>
        <p:spPr bwMode="auto">
          <a:xfrm>
            <a:off x="5034014" y="1196752"/>
            <a:ext cx="3930474" cy="24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5" cstate="print"/>
          <a:srcRect l="34504" t="34250" r="35611" b="29328"/>
          <a:stretch>
            <a:fillRect/>
          </a:stretch>
        </p:blipFill>
        <p:spPr bwMode="auto">
          <a:xfrm>
            <a:off x="251520" y="1052736"/>
            <a:ext cx="399352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347864" y="61269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Critique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6156176" y="614614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8" y="61269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Laminaire</a:t>
            </a:r>
            <a:endParaRPr lang="fr-FR" sz="2800" dirty="0"/>
          </a:p>
        </p:txBody>
      </p:sp>
      <p:graphicFrame>
        <p:nvGraphicFramePr>
          <p:cNvPr id="2619393" name="Object 6"/>
          <p:cNvGraphicFramePr>
            <a:graphicFrameLocks noChangeAspect="1"/>
          </p:cNvGraphicFramePr>
          <p:nvPr/>
        </p:nvGraphicFramePr>
        <p:xfrm>
          <a:off x="3229174" y="4400196"/>
          <a:ext cx="2808312" cy="46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Équation" r:id="rId6" imgW="1155600" imgH="177480" progId="Equation.3">
                  <p:embed/>
                </p:oleObj>
              </mc:Choice>
              <mc:Fallback>
                <p:oleObj name="Équation" r:id="rId6" imgW="11556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174" y="4400196"/>
                        <a:ext cx="2808312" cy="46896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9394" name="Object 6"/>
          <p:cNvGraphicFramePr>
            <a:graphicFrameLocks noChangeAspect="1"/>
          </p:cNvGraphicFramePr>
          <p:nvPr/>
        </p:nvGraphicFramePr>
        <p:xfrm>
          <a:off x="6670601" y="4355276"/>
          <a:ext cx="1635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Équation" r:id="rId8" imgW="672840" imgH="177480" progId="Equation.3">
                  <p:embed/>
                </p:oleObj>
              </mc:Choice>
              <mc:Fallback>
                <p:oleObj name="Équation" r:id="rId8" imgW="6728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601" y="4355276"/>
                        <a:ext cx="1635125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9395" name="Object 6"/>
          <p:cNvGraphicFramePr>
            <a:graphicFrameLocks noChangeAspect="1"/>
          </p:cNvGraphicFramePr>
          <p:nvPr/>
        </p:nvGraphicFramePr>
        <p:xfrm>
          <a:off x="755576" y="4355276"/>
          <a:ext cx="169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Équation" r:id="rId10" imgW="698400" imgH="177480" progId="Equation.3">
                  <p:embed/>
                </p:oleObj>
              </mc:Choice>
              <mc:Fallback>
                <p:oleObj name="Équation" r:id="rId10" imgW="698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355276"/>
                        <a:ext cx="1697038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Connecteur en angle 15"/>
          <p:cNvCxnSpPr/>
          <p:nvPr/>
        </p:nvCxnSpPr>
        <p:spPr>
          <a:xfrm rot="5400000">
            <a:off x="2483768" y="2996952"/>
            <a:ext cx="2808312" cy="16561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186432" y="1453720"/>
            <a:ext cx="1944216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critique</a:t>
            </a:r>
            <a:r>
              <a:rPr lang="fr-FR" sz="2800" dirty="0" smtClean="0"/>
              <a:t> pour </a:t>
            </a:r>
            <a:r>
              <a:rPr lang="fr-FR" sz="2800" dirty="0" err="1" smtClean="0"/>
              <a:t>Re</a:t>
            </a:r>
            <a:r>
              <a:rPr lang="fr-FR" sz="2800" dirty="0" smtClean="0"/>
              <a:t> = 2000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234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1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1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1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98896" y="0"/>
            <a:ext cx="10009112" cy="11247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Nombre de REYNOLDS</a:t>
            </a:r>
            <a:br>
              <a:rPr lang="fr-FR" dirty="0" smtClean="0"/>
            </a:br>
            <a:r>
              <a:rPr lang="fr-FR" dirty="0" smtClean="0"/>
              <a:t> (Approche quantitative) </a:t>
            </a:r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33556" t="35373" r="41746" b="57993"/>
          <a:stretch>
            <a:fillRect/>
          </a:stretch>
        </p:blipFill>
        <p:spPr bwMode="auto">
          <a:xfrm>
            <a:off x="251520" y="2922711"/>
            <a:ext cx="279958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59998" t="32926" r="14354" b="59658"/>
          <a:stretch>
            <a:fillRect/>
          </a:stretch>
        </p:blipFill>
        <p:spPr bwMode="auto">
          <a:xfrm>
            <a:off x="6090177" y="2865287"/>
            <a:ext cx="2730295" cy="120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e 15"/>
          <p:cNvGrpSpPr/>
          <p:nvPr/>
        </p:nvGrpSpPr>
        <p:grpSpPr>
          <a:xfrm rot="5400000">
            <a:off x="4220252" y="1119759"/>
            <a:ext cx="578296" cy="1735931"/>
            <a:chOff x="3871739" y="620688"/>
            <a:chExt cx="873621" cy="1880592"/>
          </a:xfrm>
        </p:grpSpPr>
        <p:cxnSp>
          <p:nvCxnSpPr>
            <p:cNvPr id="14" name="Connecteur droit avec flèche 13"/>
            <p:cNvCxnSpPr/>
            <p:nvPr/>
          </p:nvCxnSpPr>
          <p:spPr bwMode="auto">
            <a:xfrm rot="5400000" flipH="1" flipV="1">
              <a:off x="3835735" y="656692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 rot="16200000" flipH="1">
              <a:off x="3845260" y="1601180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ZoneTexte 16"/>
          <p:cNvSpPr txBox="1"/>
          <p:nvPr/>
        </p:nvSpPr>
        <p:spPr>
          <a:xfrm>
            <a:off x="539552" y="1698576"/>
            <a:ext cx="250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de frottement l’emportent</a:t>
            </a:r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701972" y="1763033"/>
            <a:ext cx="268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motrices l’emportent</a:t>
            </a:r>
            <a:endParaRPr lang="fr-FR" sz="2400" dirty="0"/>
          </a:p>
        </p:txBody>
      </p:sp>
      <p:graphicFrame>
        <p:nvGraphicFramePr>
          <p:cNvPr id="2527236" name="Object 6"/>
          <p:cNvGraphicFramePr>
            <a:graphicFrameLocks noChangeAspect="1"/>
          </p:cNvGraphicFramePr>
          <p:nvPr/>
        </p:nvGraphicFramePr>
        <p:xfrm>
          <a:off x="3347864" y="2708920"/>
          <a:ext cx="213966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Équation" r:id="rId4" imgW="838080" imgH="419040" progId="Equation.3">
                  <p:embed/>
                </p:oleObj>
              </mc:Choice>
              <mc:Fallback>
                <p:oleObj name="Équation" r:id="rId4" imgW="838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708920"/>
                        <a:ext cx="2139667" cy="115212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 l="10788" t="42937" r="8411" b="33438"/>
          <a:stretch>
            <a:fillRect/>
          </a:stretch>
        </p:blipFill>
        <p:spPr bwMode="auto">
          <a:xfrm>
            <a:off x="0" y="4559511"/>
            <a:ext cx="8892480" cy="1461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ZoneTexte 25"/>
          <p:cNvSpPr txBox="1"/>
          <p:nvPr/>
        </p:nvSpPr>
        <p:spPr>
          <a:xfrm>
            <a:off x="3347864" y="61269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Critique</a:t>
            </a:r>
            <a:endParaRPr lang="fr-FR" sz="28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156176" y="614614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</a:t>
            </a:r>
            <a:endParaRPr lang="fr-FR" sz="28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83568" y="61269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Laminaire</a:t>
            </a:r>
            <a:endParaRPr lang="fr-FR" sz="2800" dirty="0"/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/>
        </p:nvGraphicFramePr>
        <p:xfrm>
          <a:off x="3229174" y="4400196"/>
          <a:ext cx="2808312" cy="46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Équation" r:id="rId7" imgW="1155600" imgH="177480" progId="Equation.3">
                  <p:embed/>
                </p:oleObj>
              </mc:Choice>
              <mc:Fallback>
                <p:oleObj name="Équation" r:id="rId7" imgW="11556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174" y="4400196"/>
                        <a:ext cx="2808312" cy="46896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/>
        </p:nvGraphicFramePr>
        <p:xfrm>
          <a:off x="6670601" y="4355276"/>
          <a:ext cx="1635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Équation" r:id="rId9" imgW="672840" imgH="177480" progId="Equation.3">
                  <p:embed/>
                </p:oleObj>
              </mc:Choice>
              <mc:Fallback>
                <p:oleObj name="Équation" r:id="rId9" imgW="6728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601" y="4355276"/>
                        <a:ext cx="1635125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/>
        </p:nvGraphicFramePr>
        <p:xfrm>
          <a:off x="755576" y="4355276"/>
          <a:ext cx="169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Équation" r:id="rId11" imgW="698400" imgH="177480" progId="Equation.3">
                  <p:embed/>
                </p:oleObj>
              </mc:Choice>
              <mc:Fallback>
                <p:oleObj name="Équation" r:id="rId11" imgW="698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355276"/>
                        <a:ext cx="1697038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26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fr-FR" dirty="0" smtClean="0"/>
              <a:t>Expérience de REYNOLDS</a:t>
            </a:r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7272808" cy="58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44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laminaire</a:t>
            </a:r>
            <a:endParaRPr lang="fr-F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17266" b="56078"/>
          <a:stretch>
            <a:fillRect/>
          </a:stretch>
        </p:blipFill>
        <p:spPr bwMode="auto">
          <a:xfrm>
            <a:off x="1547664" y="1916832"/>
            <a:ext cx="607459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3131840" y="522920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&lt; 2000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6300192" y="2996952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1746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régimes turbulents</a:t>
            </a:r>
            <a:endParaRPr lang="fr-FR" dirty="0"/>
          </a:p>
        </p:txBody>
      </p:sp>
      <p:pic>
        <p:nvPicPr>
          <p:cNvPr id="2615297" name="Picture 1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2142711" y="1628800"/>
            <a:ext cx="4104444" cy="215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sarmeo\AppData\Local\Microsoft\Windows\Temporary Internet Files\Content.IE5\0CTJ6EZ4\MC90037105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3031" y="1772816"/>
            <a:ext cx="2456985" cy="2216900"/>
          </a:xfrm>
          <a:prstGeom prst="rect">
            <a:avLst/>
          </a:prstGeom>
          <a:noFill/>
        </p:spPr>
      </p:pic>
      <p:grpSp>
        <p:nvGrpSpPr>
          <p:cNvPr id="13" name="Groupe 15"/>
          <p:cNvGrpSpPr/>
          <p:nvPr/>
        </p:nvGrpSpPr>
        <p:grpSpPr>
          <a:xfrm rot="5400000">
            <a:off x="3950731" y="3861941"/>
            <a:ext cx="873621" cy="1735931"/>
            <a:chOff x="3871739" y="620688"/>
            <a:chExt cx="873621" cy="1880592"/>
          </a:xfrm>
        </p:grpSpPr>
        <p:cxnSp>
          <p:nvCxnSpPr>
            <p:cNvPr id="14" name="Connecteur droit avec flèche 13"/>
            <p:cNvCxnSpPr/>
            <p:nvPr/>
          </p:nvCxnSpPr>
          <p:spPr bwMode="auto">
            <a:xfrm rot="5400000" flipH="1" flipV="1">
              <a:off x="3835735" y="656692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 rot="16200000" flipH="1">
              <a:off x="3845260" y="1601180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" name="ZoneTexte 15"/>
          <p:cNvSpPr txBox="1"/>
          <p:nvPr/>
        </p:nvSpPr>
        <p:spPr>
          <a:xfrm>
            <a:off x="1215320" y="5373216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 lisse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247767" y="5373216"/>
            <a:ext cx="2636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 rugueux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479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turbulent lisse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17266" b="18672"/>
          <a:stretch>
            <a:fillRect/>
          </a:stretch>
        </p:blipFill>
        <p:spPr bwMode="auto">
          <a:xfrm>
            <a:off x="1547664" y="1268760"/>
            <a:ext cx="6221491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9067" t="2563" b="76936"/>
          <a:stretch>
            <a:fillRect/>
          </a:stretch>
        </p:blipFill>
        <p:spPr bwMode="auto">
          <a:xfrm>
            <a:off x="1691680" y="5373216"/>
            <a:ext cx="58944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6"/>
          <p:cNvCxnSpPr/>
          <p:nvPr/>
        </p:nvCxnSpPr>
        <p:spPr>
          <a:xfrm>
            <a:off x="899592" y="5633484"/>
            <a:ext cx="7848872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5496" y="4491117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Epaisseur couche limite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1187624" y="5877272"/>
            <a:ext cx="432048" cy="15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347864" y="429309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 4000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516216" y="2564904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3995936" y="1988840"/>
            <a:ext cx="36724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3923928" y="3789040"/>
            <a:ext cx="36724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164288" y="1484784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Film laminaire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164288" y="335699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Film laminaire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8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turbulent rugueux</a:t>
            </a:r>
            <a:endParaRPr lang="fr-FR" dirty="0"/>
          </a:p>
        </p:txBody>
      </p:sp>
      <p:pic>
        <p:nvPicPr>
          <p:cNvPr id="4" name="Image 3" descr="fig_32_1.png"/>
          <p:cNvPicPr>
            <a:picLocks noChangeAspect="1"/>
          </p:cNvPicPr>
          <p:nvPr/>
        </p:nvPicPr>
        <p:blipFill>
          <a:blip r:embed="rId3" cstate="print"/>
          <a:srcRect l="51434" b="16924"/>
          <a:stretch>
            <a:fillRect/>
          </a:stretch>
        </p:blipFill>
        <p:spPr bwMode="auto">
          <a:xfrm>
            <a:off x="2483768" y="1628800"/>
            <a:ext cx="440250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49067" t="70501" b="6435"/>
          <a:stretch>
            <a:fillRect/>
          </a:stretch>
        </p:blipFill>
        <p:spPr bwMode="auto">
          <a:xfrm>
            <a:off x="1763688" y="5305738"/>
            <a:ext cx="6521921" cy="107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6"/>
          <p:cNvCxnSpPr/>
          <p:nvPr/>
        </p:nvCxnSpPr>
        <p:spPr>
          <a:xfrm>
            <a:off x="899592" y="5881802"/>
            <a:ext cx="7848872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5496" y="472967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Epaisseur « couche limite »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rot="5400000">
            <a:off x="1187624" y="6097032"/>
            <a:ext cx="432048" cy="15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061564" y="486916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709636" y="492468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932040" y="530120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139952" y="522920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2699792" y="522920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419872" y="535606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499992" y="494116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3419872" y="40770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 4000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605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turbulent rugueux</a:t>
            </a:r>
            <a:endParaRPr lang="fr-FR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060848"/>
            <a:ext cx="4865686" cy="236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419872" y="494116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 4000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82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Synthèse : régimes d’écoulement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17266" b="18672"/>
          <a:stretch>
            <a:fillRect/>
          </a:stretch>
        </p:blipFill>
        <p:spPr bwMode="auto">
          <a:xfrm>
            <a:off x="5058773" y="836712"/>
            <a:ext cx="4085227" cy="189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17266" b="56078"/>
          <a:stretch>
            <a:fillRect/>
          </a:stretch>
        </p:blipFill>
        <p:spPr bwMode="auto">
          <a:xfrm>
            <a:off x="251520" y="944302"/>
            <a:ext cx="4334880" cy="190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3" descr="fig_32_1.png"/>
          <p:cNvPicPr>
            <a:picLocks noChangeAspect="1"/>
          </p:cNvPicPr>
          <p:nvPr/>
        </p:nvPicPr>
        <p:blipFill>
          <a:blip r:embed="rId3" cstate="print"/>
          <a:srcRect l="51434" b="16924"/>
          <a:stretch>
            <a:fillRect/>
          </a:stretch>
        </p:blipFill>
        <p:spPr bwMode="auto">
          <a:xfrm>
            <a:off x="2339752" y="3645024"/>
            <a:ext cx="440250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971600" y="292494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&lt; 2000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580112" y="278092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 4000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3275856" y="609329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&gt;&gt;&gt;&gt; 4000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3621038" y="1484784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093596" y="1533550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697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2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652588"/>
            <a:ext cx="86391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6624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9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Viscosités</a:t>
            </a:r>
            <a:br>
              <a:rPr lang="fr-FR" dirty="0" smtClean="0"/>
            </a:br>
            <a:r>
              <a:rPr lang="fr-FR" dirty="0" smtClean="0"/>
              <a:t>Fluides newtoniens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3059832" y="4365104"/>
          <a:ext cx="2448272" cy="1485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Équation" r:id="rId3" imgW="698400" imgH="393480" progId="Equation.3">
                  <p:embed/>
                </p:oleObj>
              </mc:Choice>
              <mc:Fallback>
                <p:oleObj name="Équation" r:id="rId3" imgW="69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365104"/>
                        <a:ext cx="2448272" cy="148597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7"/>
          <p:cNvGrpSpPr/>
          <p:nvPr/>
        </p:nvGrpSpPr>
        <p:grpSpPr>
          <a:xfrm>
            <a:off x="467544" y="1340768"/>
            <a:ext cx="3672408" cy="2749738"/>
            <a:chOff x="2267744" y="1268760"/>
            <a:chExt cx="3672408" cy="2749738"/>
          </a:xfrm>
        </p:grpSpPr>
        <p:pic>
          <p:nvPicPr>
            <p:cNvPr id="10752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5731" t="39001" r="62443" b="45249"/>
            <a:stretch>
              <a:fillRect/>
            </a:stretch>
          </p:blipFill>
          <p:spPr bwMode="auto">
            <a:xfrm>
              <a:off x="2267744" y="1268760"/>
              <a:ext cx="3672408" cy="274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411760" y="2651660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483768" y="2465132"/>
              <a:ext cx="504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r</a:t>
              </a:r>
              <a:endParaRPr lang="fr-FR" sz="3200" dirty="0"/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060848"/>
            <a:ext cx="3985367" cy="169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42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(totales)</a:t>
            </a:r>
            <a:endParaRPr lang="fr-FR" dirty="0"/>
          </a:p>
        </p:txBody>
      </p:sp>
      <p:graphicFrame>
        <p:nvGraphicFramePr>
          <p:cNvPr id="2622467" name="Object 3"/>
          <p:cNvGraphicFramePr>
            <a:graphicFrameLocks noChangeAspect="1"/>
          </p:cNvGraphicFramePr>
          <p:nvPr/>
        </p:nvGraphicFramePr>
        <p:xfrm>
          <a:off x="4932040" y="4941168"/>
          <a:ext cx="4032914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Équation" r:id="rId4" imgW="1625400" imgH="457200" progId="Equation.3">
                  <p:embed/>
                </p:oleObj>
              </mc:Choice>
              <mc:Fallback>
                <p:oleObj name="Équation" r:id="rId4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941168"/>
                        <a:ext cx="4032914" cy="122413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6084168" y="1988840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281" name="Object 4"/>
          <p:cNvGraphicFramePr>
            <a:graphicFrameLocks noChangeAspect="1"/>
          </p:cNvGraphicFramePr>
          <p:nvPr/>
        </p:nvGraphicFramePr>
        <p:xfrm>
          <a:off x="4932040" y="2996952"/>
          <a:ext cx="348138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Équation" r:id="rId6" imgW="1015920" imgH="228600" progId="Equation.3">
                  <p:embed/>
                </p:oleObj>
              </mc:Choice>
              <mc:Fallback>
                <p:oleObj name="Équation" r:id="rId6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996952"/>
                        <a:ext cx="3481388" cy="78263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756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211960" y="112474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+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760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2339752" y="1916832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827584" y="2852936"/>
          <a:ext cx="2744043" cy="129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Équation" r:id="rId8" imgW="939600" imgH="444240" progId="Equation.3">
                  <p:embed/>
                </p:oleObj>
              </mc:Choice>
              <mc:Fallback>
                <p:oleObj name="Équation" r:id="rId8" imgW="93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52936"/>
                        <a:ext cx="2744043" cy="1296249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Ellipse 20"/>
          <p:cNvSpPr/>
          <p:nvPr/>
        </p:nvSpPr>
        <p:spPr>
          <a:xfrm>
            <a:off x="6804248" y="3068960"/>
            <a:ext cx="28803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5197484" y="3717032"/>
            <a:ext cx="1656184" cy="15121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2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régulières</a:t>
            </a:r>
            <a:endParaRPr lang="fr-FR" dirty="0"/>
          </a:p>
        </p:txBody>
      </p:sp>
      <p:graphicFrame>
        <p:nvGraphicFramePr>
          <p:cNvPr id="2622466" name="Object 2"/>
          <p:cNvGraphicFramePr>
            <a:graphicFrameLocks noChangeAspect="1"/>
          </p:cNvGraphicFramePr>
          <p:nvPr/>
        </p:nvGraphicFramePr>
        <p:xfrm>
          <a:off x="1619672" y="3573016"/>
          <a:ext cx="5614343" cy="140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Équation" r:id="rId4" imgW="1701720" imgH="393480" progId="Equation.3">
                  <p:embed/>
                </p:oleObj>
              </mc:Choice>
              <mc:Fallback>
                <p:oleObj name="Équation" r:id="rId4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573016"/>
                        <a:ext cx="5614343" cy="140276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2467" name="Object 3"/>
          <p:cNvGraphicFramePr>
            <a:graphicFrameLocks noChangeAspect="1"/>
          </p:cNvGraphicFramePr>
          <p:nvPr/>
        </p:nvGraphicFramePr>
        <p:xfrm>
          <a:off x="1619672" y="764704"/>
          <a:ext cx="5240164" cy="1590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Équation" r:id="rId6" imgW="1625400" imgH="457200" progId="Equation.3">
                  <p:embed/>
                </p:oleObj>
              </mc:Choice>
              <mc:Fallback>
                <p:oleObj name="Équation" r:id="rId6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764704"/>
                        <a:ext cx="5240164" cy="159058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707904" y="256490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ou</a:t>
            </a:r>
            <a:endParaRPr lang="fr-FR" sz="3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445224"/>
            <a:ext cx="8964488" cy="1077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 générale </a:t>
            </a:r>
          </a:p>
          <a:p>
            <a:pPr algn="ctr"/>
            <a:r>
              <a:rPr lang="fr-FR" sz="3200" dirty="0" smtClean="0"/>
              <a:t>(quelque soit le liquide ou la rugosité de la conduite)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36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Méthode de calcul des pertes de charge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2584914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Par </a:t>
            </a:r>
            <a:r>
              <a:rPr lang="fr-FR" sz="3200" dirty="0" smtClean="0">
                <a:solidFill>
                  <a:srgbClr val="FF0000"/>
                </a:solidFill>
              </a:rPr>
              <a:t>itérations successives </a:t>
            </a:r>
            <a:r>
              <a:rPr lang="fr-FR" sz="3200" dirty="0" smtClean="0"/>
              <a:t>ou </a:t>
            </a:r>
            <a:r>
              <a:rPr lang="fr-FR" sz="3200" dirty="0" smtClean="0">
                <a:solidFill>
                  <a:srgbClr val="00B0F0"/>
                </a:solidFill>
              </a:rPr>
              <a:t>calcul</a:t>
            </a:r>
            <a:endParaRPr lang="fr-FR" sz="3200" dirty="0">
              <a:solidFill>
                <a:srgbClr val="00B0F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56176" y="306896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Par utilisation d’abaques ou de diagrammes</a:t>
            </a:r>
            <a:endParaRPr lang="fr-FR" sz="3200" dirty="0"/>
          </a:p>
        </p:txBody>
      </p:sp>
      <p:grpSp>
        <p:nvGrpSpPr>
          <p:cNvPr id="3" name="Groupe 13"/>
          <p:cNvGrpSpPr/>
          <p:nvPr/>
        </p:nvGrpSpPr>
        <p:grpSpPr>
          <a:xfrm>
            <a:off x="3128071" y="2636912"/>
            <a:ext cx="2956096" cy="865882"/>
            <a:chOff x="3200631" y="1122958"/>
            <a:chExt cx="2523497" cy="865882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0631" y="1122958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/>
          <p:cNvSpPr txBox="1"/>
          <p:nvPr/>
        </p:nvSpPr>
        <p:spPr>
          <a:xfrm>
            <a:off x="3707904" y="836712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J = f(</a:t>
            </a:r>
            <a:r>
              <a:rPr lang="fr-FR" sz="3200" dirty="0" smtClean="0">
                <a:sym typeface="Symbol"/>
              </a:rPr>
              <a:t>)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4211960" y="1556792"/>
            <a:ext cx="288032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043608" y="1934720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Il faut calculer </a:t>
            </a:r>
            <a:r>
              <a:rPr lang="fr-FR" sz="3200" dirty="0" smtClean="0">
                <a:sym typeface="Symbol"/>
              </a:rPr>
              <a:t>,   mais </a:t>
            </a:r>
            <a:r>
              <a:rPr lang="fr-FR" sz="3200" dirty="0" smtClean="0"/>
              <a:t> </a:t>
            </a:r>
            <a:r>
              <a:rPr lang="fr-FR" sz="3200" dirty="0" smtClean="0">
                <a:sym typeface="Symbol"/>
              </a:rPr>
              <a:t> = f(</a:t>
            </a:r>
            <a:r>
              <a:rPr lang="fr-FR" sz="3200" dirty="0" err="1" smtClean="0">
                <a:sym typeface="Symbol"/>
              </a:rPr>
              <a:t>Re</a:t>
            </a:r>
            <a:r>
              <a:rPr lang="fr-FR" sz="3200" dirty="0" smtClean="0">
                <a:sym typeface="Symbol"/>
              </a:rPr>
              <a:t>, /D) 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23528" y="4509120"/>
            <a:ext cx="3528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Grâce aux formules de:</a:t>
            </a:r>
          </a:p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00B0F0"/>
                </a:solidFill>
              </a:rPr>
              <a:t>BLASIUS</a:t>
            </a:r>
          </a:p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FF0000"/>
                </a:solidFill>
              </a:rPr>
              <a:t>COLEBROOK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- VON KARMAN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- NIKURADSE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1" name="Flèche vers le bas 20"/>
          <p:cNvSpPr/>
          <p:nvPr/>
        </p:nvSpPr>
        <p:spPr>
          <a:xfrm>
            <a:off x="1385760" y="4122248"/>
            <a:ext cx="216024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3491880" y="877656"/>
            <a:ext cx="17281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660232" y="537321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FF0000"/>
                </a:solidFill>
              </a:rPr>
              <a:t>COLEBROOK</a:t>
            </a:r>
          </a:p>
          <a:p>
            <a:r>
              <a:rPr lang="fr-FR" sz="2800" dirty="0" smtClean="0"/>
              <a:t>- NIKURADSE</a:t>
            </a:r>
            <a:endParaRPr lang="fr-FR" sz="2800" dirty="0"/>
          </a:p>
        </p:txBody>
      </p:sp>
      <p:sp>
        <p:nvSpPr>
          <p:cNvPr id="25" name="Flèche vers le bas 24"/>
          <p:cNvSpPr/>
          <p:nvPr/>
        </p:nvSpPr>
        <p:spPr>
          <a:xfrm>
            <a:off x="7596336" y="4725144"/>
            <a:ext cx="216024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ccolade fermante 26"/>
          <p:cNvSpPr/>
          <p:nvPr/>
        </p:nvSpPr>
        <p:spPr>
          <a:xfrm>
            <a:off x="2627784" y="5013176"/>
            <a:ext cx="288032" cy="1656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771800" y="5355213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 (type d’écoulement turbulent)</a:t>
            </a:r>
            <a:endParaRPr lang="fr-FR" sz="2800" dirty="0"/>
          </a:p>
        </p:txBody>
      </p:sp>
      <p:sp>
        <p:nvSpPr>
          <p:cNvPr id="2" name="ZoneTexte 1"/>
          <p:cNvSpPr txBox="1"/>
          <p:nvPr/>
        </p:nvSpPr>
        <p:spPr>
          <a:xfrm>
            <a:off x="3532824" y="316739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E</a:t>
            </a:r>
            <a:r>
              <a:rPr lang="fr-FR" sz="3200" dirty="0" smtClean="0"/>
              <a:t>mpirisme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4749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5" grpId="0"/>
      <p:bldP spid="18" grpId="0" animBg="1"/>
      <p:bldP spid="19" grpId="0"/>
      <p:bldP spid="20" grpId="0"/>
      <p:bldP spid="22" grpId="0" animBg="1"/>
      <p:bldP spid="23" grpId="0"/>
      <p:bldP spid="27" grpId="0" animBg="1"/>
      <p:bldP spid="30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1842" name="Picture 2"/>
          <p:cNvPicPr>
            <a:picLocks noChangeAspect="1" noChangeArrowheads="1"/>
          </p:cNvPicPr>
          <p:nvPr/>
        </p:nvPicPr>
        <p:blipFill>
          <a:blip r:embed="rId3" cstate="print"/>
          <a:srcRect t="9751" b="6505"/>
          <a:stretch>
            <a:fillRect/>
          </a:stretch>
        </p:blipFill>
        <p:spPr bwMode="auto">
          <a:xfrm>
            <a:off x="467544" y="0"/>
            <a:ext cx="8292348" cy="643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 flipV="1">
            <a:off x="5552984" y="6258830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552062" y="4509120"/>
            <a:ext cx="0" cy="172819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8244408" y="4420282"/>
            <a:ext cx="50405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982820" y="4514730"/>
            <a:ext cx="4536504" cy="112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347864" y="6315860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3346942" y="3861048"/>
            <a:ext cx="922" cy="24332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971600" y="3844218"/>
            <a:ext cx="237626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8244408" y="5517232"/>
            <a:ext cx="57606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err="1" smtClean="0"/>
              <a:t>Re</a:t>
            </a:r>
            <a:r>
              <a:rPr lang="fr-FR" dirty="0" smtClean="0"/>
              <a:t> et écoulements</a:t>
            </a:r>
            <a:endParaRPr lang="fr-FR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683568" y="1124744"/>
            <a:ext cx="3242204" cy="215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4644008" y="3933056"/>
            <a:ext cx="4172618" cy="225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5220072" y="1124744"/>
            <a:ext cx="26098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971600" y="335699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0,15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220072" y="328498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1,5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623731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10000</a:t>
            </a:r>
            <a:endParaRPr lang="fr-FR" sz="2800" dirty="0"/>
          </a:p>
        </p:txBody>
      </p:sp>
      <p:pic>
        <p:nvPicPr>
          <p:cNvPr id="179207" name="Picture 7"/>
          <p:cNvPicPr>
            <a:picLocks noChangeAspect="1" noChangeArrowheads="1"/>
          </p:cNvPicPr>
          <p:nvPr/>
        </p:nvPicPr>
        <p:blipFill>
          <a:blip r:embed="rId5" cstate="print">
            <a:lum/>
          </a:blip>
          <a:srcRect l="35611" t="55906" r="41698" b="18500"/>
          <a:stretch>
            <a:fillRect/>
          </a:stretch>
        </p:blipFill>
        <p:spPr bwMode="auto">
          <a:xfrm>
            <a:off x="899592" y="4005064"/>
            <a:ext cx="295232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971600" y="602128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100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199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Décollement des couches limites</a:t>
            </a:r>
            <a:endParaRPr lang="fr-FR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 cstate="print"/>
          <a:srcRect l="11341" t="38016" r="10625" b="13751"/>
          <a:stretch>
            <a:fillRect/>
          </a:stretch>
        </p:blipFill>
        <p:spPr bwMode="auto">
          <a:xfrm>
            <a:off x="0" y="2204864"/>
            <a:ext cx="9144000" cy="317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055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6203" r="22800" b="13751"/>
          <a:stretch>
            <a:fillRect/>
          </a:stretch>
        </p:blipFill>
        <p:spPr bwMode="auto">
          <a:xfrm>
            <a:off x="323528" y="1196752"/>
            <a:ext cx="8578395" cy="539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Diagramme de Nikuradse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(totales)</a:t>
            </a:r>
            <a:endParaRPr lang="fr-FR" dirty="0"/>
          </a:p>
        </p:txBody>
      </p:sp>
      <p:graphicFrame>
        <p:nvGraphicFramePr>
          <p:cNvPr id="2622467" name="Object 3"/>
          <p:cNvGraphicFramePr>
            <a:graphicFrameLocks noChangeAspect="1"/>
          </p:cNvGraphicFramePr>
          <p:nvPr/>
        </p:nvGraphicFramePr>
        <p:xfrm>
          <a:off x="4932040" y="4941168"/>
          <a:ext cx="4032914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Équation" r:id="rId4" imgW="1625400" imgH="457200" progId="Equation.3">
                  <p:embed/>
                </p:oleObj>
              </mc:Choice>
              <mc:Fallback>
                <p:oleObj name="Équation" r:id="rId4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941168"/>
                        <a:ext cx="4032914" cy="122413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6084168" y="1988840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281" name="Object 4"/>
          <p:cNvGraphicFramePr>
            <a:graphicFrameLocks noChangeAspect="1"/>
          </p:cNvGraphicFramePr>
          <p:nvPr/>
        </p:nvGraphicFramePr>
        <p:xfrm>
          <a:off x="4932040" y="2996952"/>
          <a:ext cx="348138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Équation" r:id="rId6" imgW="1015920" imgH="228600" progId="Equation.3">
                  <p:embed/>
                </p:oleObj>
              </mc:Choice>
              <mc:Fallback>
                <p:oleObj name="Équation" r:id="rId6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996952"/>
                        <a:ext cx="3481388" cy="78263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756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211960" y="112474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+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760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2339752" y="1916832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827584" y="2852936"/>
          <a:ext cx="2744043" cy="129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Équation" r:id="rId8" imgW="939600" imgH="444240" progId="Equation.3">
                  <p:embed/>
                </p:oleObj>
              </mc:Choice>
              <mc:Fallback>
                <p:oleObj name="Équation" r:id="rId8" imgW="93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52936"/>
                        <a:ext cx="2744043" cy="1296249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Ellipse 20"/>
          <p:cNvSpPr/>
          <p:nvPr/>
        </p:nvSpPr>
        <p:spPr>
          <a:xfrm>
            <a:off x="6804248" y="3068960"/>
            <a:ext cx="28803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5197484" y="3717032"/>
            <a:ext cx="1656184" cy="151216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5508104" y="530120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flipH="1">
            <a:off x="4067944" y="5670192"/>
            <a:ext cx="1440160" cy="20708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79512" y="5085184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Abaques, formules (COLEBROOK)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26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2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-171400"/>
            <a:ext cx="8229600" cy="1143000"/>
          </a:xfrm>
        </p:spPr>
        <p:txBody>
          <a:bodyPr/>
          <a:lstStyle/>
          <a:p>
            <a:r>
              <a:rPr lang="fr-FR" dirty="0" smtClean="0"/>
              <a:t>Remarque / </a:t>
            </a:r>
            <a:r>
              <a:rPr lang="fr-FR" dirty="0" err="1" smtClean="0"/>
              <a:t>chap</a:t>
            </a:r>
            <a:r>
              <a:rPr lang="fr-FR" dirty="0" smtClean="0"/>
              <a:t> fluides réels</a:t>
            </a:r>
            <a:endParaRPr lang="fr-FR" dirty="0"/>
          </a:p>
        </p:txBody>
      </p:sp>
      <p:graphicFrame>
        <p:nvGraphicFramePr>
          <p:cNvPr id="2743298" name="Object 2">
            <a:hlinkClick r:id="rId3" action="ppaction://hlinksldjump"/>
          </p:cNvPr>
          <p:cNvGraphicFramePr>
            <a:graphicFrameLocks noChangeAspect="1"/>
          </p:cNvGraphicFramePr>
          <p:nvPr/>
        </p:nvGraphicFramePr>
        <p:xfrm>
          <a:off x="259358" y="1196752"/>
          <a:ext cx="4528666" cy="137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Équation" r:id="rId4" imgW="1625400" imgH="457200" progId="Equation.3">
                  <p:embed/>
                </p:oleObj>
              </mc:Choice>
              <mc:Fallback>
                <p:oleObj name="Équation" r:id="rId4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58" y="1196752"/>
                        <a:ext cx="4528666" cy="137465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e 14"/>
          <p:cNvGrpSpPr/>
          <p:nvPr/>
        </p:nvGrpSpPr>
        <p:grpSpPr>
          <a:xfrm>
            <a:off x="5364088" y="1052736"/>
            <a:ext cx="3672408" cy="5112568"/>
            <a:chOff x="5400600" y="1103017"/>
            <a:chExt cx="3851920" cy="5566343"/>
          </a:xfrm>
        </p:grpSpPr>
        <p:sp>
          <p:nvSpPr>
            <p:cNvPr id="5" name="ZoneTexte 4"/>
            <p:cNvSpPr txBox="1"/>
            <p:nvPr/>
          </p:nvSpPr>
          <p:spPr>
            <a:xfrm>
              <a:off x="6120680" y="2687193"/>
              <a:ext cx="23042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Longueur équivalente</a:t>
              </a:r>
              <a:endParaRPr lang="fr-FR" sz="3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688632" y="1103017"/>
              <a:ext cx="3096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Tableau et/ou nomogramme</a:t>
              </a:r>
              <a:endParaRPr lang="fr-FR" sz="3200" dirty="0"/>
            </a:p>
          </p:txBody>
        </p:sp>
        <p:sp>
          <p:nvSpPr>
            <p:cNvPr id="7" name="Flèche vers le bas 6"/>
            <p:cNvSpPr/>
            <p:nvPr/>
          </p:nvSpPr>
          <p:spPr>
            <a:xfrm>
              <a:off x="7128792" y="2255145"/>
              <a:ext cx="288032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 vers le bas 7"/>
            <p:cNvSpPr/>
            <p:nvPr/>
          </p:nvSpPr>
          <p:spPr>
            <a:xfrm>
              <a:off x="7128792" y="3839321"/>
              <a:ext cx="288032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400600" y="4343377"/>
              <a:ext cx="38519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Rajout à la longueur de tuyauterie réelle</a:t>
              </a:r>
              <a:endParaRPr lang="fr-FR" sz="3200" dirty="0"/>
            </a:p>
          </p:txBody>
        </p:sp>
        <p:sp>
          <p:nvSpPr>
            <p:cNvPr id="10" name="Flèche vers le bas 9"/>
            <p:cNvSpPr/>
            <p:nvPr/>
          </p:nvSpPr>
          <p:spPr>
            <a:xfrm>
              <a:off x="7164288" y="5452993"/>
              <a:ext cx="288032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796136" y="6084585"/>
              <a:ext cx="29523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Pertes de charge</a:t>
              </a:r>
              <a:endParaRPr lang="fr-FR" sz="3200" dirty="0"/>
            </a:p>
          </p:txBody>
        </p:sp>
      </p:grpSp>
      <p:graphicFrame>
        <p:nvGraphicFramePr>
          <p:cNvPr id="267281" name="Object 3"/>
          <p:cNvGraphicFramePr>
            <a:graphicFrameLocks noChangeAspect="1"/>
          </p:cNvGraphicFramePr>
          <p:nvPr/>
        </p:nvGraphicFramePr>
        <p:xfrm>
          <a:off x="467544" y="2852936"/>
          <a:ext cx="4047306" cy="824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Équation" r:id="rId6" imgW="1180800" imgH="241200" progId="Equation.3">
                  <p:embed/>
                </p:oleObj>
              </mc:Choice>
              <mc:Fallback>
                <p:oleObj name="Équation" r:id="rId6" imgW="1180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852936"/>
                        <a:ext cx="4047306" cy="824723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95536" y="3933056"/>
          <a:ext cx="4176915" cy="761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Équation" r:id="rId8" imgW="1320480" imgH="241200" progId="Equation.3">
                  <p:embed/>
                </p:oleObj>
              </mc:Choice>
              <mc:Fallback>
                <p:oleObj name="Équation" r:id="rId8" imgW="1320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933056"/>
                        <a:ext cx="4176915" cy="761753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611560" y="4869160"/>
            <a:ext cx="396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Transformation des pertes de charge des singularités en longueurs fictives équivalentes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6585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611560" y="4462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Ce qu’il faut retenir</a:t>
            </a:r>
            <a:endParaRPr lang="fr-FR" sz="40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836712"/>
            <a:ext cx="885698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La définition de la viscosité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Loi de NEWTON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 Les deux types de viscosité avec leur unités SI et CGS et leurs équivalences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 </a:t>
            </a:r>
            <a:r>
              <a:rPr lang="fr-FR" sz="2200" dirty="0" smtClean="0">
                <a:sym typeface="Symbol"/>
              </a:rPr>
              <a:t>Savoir retrouver la nature d’un fluide par observation du rhéogramme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L’écoulement laminaire (POISEUILLE, STOKES et DARCY)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La mesure de la viscosité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L’écoulement turbulent et la notion de couche limite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Savoir retrouver la formule du nombre de </a:t>
            </a:r>
            <a:r>
              <a:rPr lang="fr-FR" sz="2200" dirty="0" err="1" smtClean="0">
                <a:sym typeface="Symbol"/>
              </a:rPr>
              <a:t>Re</a:t>
            </a:r>
            <a:r>
              <a:rPr lang="fr-FR" sz="2200" dirty="0" smtClean="0">
                <a:sym typeface="Symbol"/>
              </a:rPr>
              <a:t> et prouver son </a:t>
            </a:r>
            <a:r>
              <a:rPr lang="fr-FR" sz="2200" dirty="0" err="1" smtClean="0">
                <a:sym typeface="Symbol"/>
              </a:rPr>
              <a:t>adimensionnalité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Savoir calculer un </a:t>
            </a:r>
            <a:r>
              <a:rPr lang="fr-FR" sz="2200" dirty="0" err="1" smtClean="0">
                <a:sym typeface="Symbol"/>
              </a:rPr>
              <a:t>Re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L’utilisation des abaques pour le calcul des pertes de charge avec la formule générale </a:t>
            </a:r>
            <a:endParaRPr lang="fr-FR" sz="2200" dirty="0" smtClean="0"/>
          </a:p>
          <a:p>
            <a:pPr marL="342900" indent="-342900"/>
            <a:endParaRPr lang="fr-FR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Viscosités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2051720" y="2719323"/>
          <a:ext cx="677416" cy="79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719323"/>
                        <a:ext cx="677416" cy="79233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6"/>
          <p:cNvGraphicFramePr>
            <a:graphicFrameLocks noChangeAspect="1"/>
          </p:cNvGraphicFramePr>
          <p:nvPr/>
        </p:nvGraphicFramePr>
        <p:xfrm>
          <a:off x="5724128" y="2564904"/>
          <a:ext cx="1072282" cy="118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Équation" r:id="rId5" imgW="406080" imgH="419040" progId="Equation.3">
                  <p:embed/>
                </p:oleObj>
              </mc:Choice>
              <mc:Fallback>
                <p:oleObj name="Équation" r:id="rId5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564904"/>
                        <a:ext cx="1072282" cy="118930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necteur droit 10"/>
          <p:cNvCxnSpPr/>
          <p:nvPr/>
        </p:nvCxnSpPr>
        <p:spPr>
          <a:xfrm rot="16200000" flipH="1">
            <a:off x="1691680" y="3861048"/>
            <a:ext cx="5544616" cy="7200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55576" y="2060848"/>
            <a:ext cx="74168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9592" y="1188041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Dynamique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4048" y="11967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Cinématique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3561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 dynamique : </a:t>
            </a:r>
            <a:br>
              <a:rPr lang="fr-FR" dirty="0" smtClean="0"/>
            </a:br>
            <a:r>
              <a:rPr lang="fr-FR" dirty="0" smtClean="0"/>
              <a:t>unités et relations pratiques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3635896" y="1484784"/>
          <a:ext cx="1037456" cy="12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484784"/>
                        <a:ext cx="1037456" cy="121345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4" name="Object 6"/>
          <p:cNvGraphicFramePr>
            <a:graphicFrameLocks noChangeAspect="1"/>
          </p:cNvGraphicFramePr>
          <p:nvPr/>
        </p:nvGraphicFramePr>
        <p:xfrm>
          <a:off x="5220072" y="3068960"/>
          <a:ext cx="163671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Équation" r:id="rId5" imgW="368280" imgH="177480" progId="Equation.3">
                  <p:embed/>
                </p:oleObj>
              </mc:Choice>
              <mc:Fallback>
                <p:oleObj name="Équation" r:id="rId5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068960"/>
                        <a:ext cx="1636713" cy="8524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5" name="Object 6"/>
          <p:cNvGraphicFramePr>
            <a:graphicFrameLocks noChangeAspect="1"/>
          </p:cNvGraphicFramePr>
          <p:nvPr/>
        </p:nvGraphicFramePr>
        <p:xfrm>
          <a:off x="323528" y="5013176"/>
          <a:ext cx="8573393" cy="71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Équation" r:id="rId7" imgW="2971800" imgH="228600" progId="Equation.3">
                  <p:embed/>
                </p:oleObj>
              </mc:Choice>
              <mc:Fallback>
                <p:oleObj name="Équation" r:id="rId7" imgW="297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013176"/>
                        <a:ext cx="8573393" cy="711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6" name="Object 6"/>
          <p:cNvGraphicFramePr>
            <a:graphicFrameLocks noChangeAspect="1"/>
          </p:cNvGraphicFramePr>
          <p:nvPr/>
        </p:nvGraphicFramePr>
        <p:xfrm>
          <a:off x="2906713" y="5916613"/>
          <a:ext cx="32607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Équation" r:id="rId9" imgW="1130040" imgH="203040" progId="Equation.3">
                  <p:embed/>
                </p:oleObj>
              </mc:Choice>
              <mc:Fallback>
                <p:oleObj name="Équation" r:id="rId9" imgW="1130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3" y="5916613"/>
                        <a:ext cx="3260725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7" name="Object 7"/>
          <p:cNvGraphicFramePr>
            <a:graphicFrameLocks noChangeAspect="1"/>
          </p:cNvGraphicFramePr>
          <p:nvPr/>
        </p:nvGraphicFramePr>
        <p:xfrm>
          <a:off x="1403648" y="3212976"/>
          <a:ext cx="21256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Équation" r:id="rId11" imgW="736560" imgH="228600" progId="Equation.3">
                  <p:embed/>
                </p:oleObj>
              </mc:Choice>
              <mc:Fallback>
                <p:oleObj name="Équation" r:id="rId11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212976"/>
                        <a:ext cx="2125663" cy="7112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necteur droit 17"/>
          <p:cNvCxnSpPr/>
          <p:nvPr/>
        </p:nvCxnSpPr>
        <p:spPr>
          <a:xfrm>
            <a:off x="323528" y="4437112"/>
            <a:ext cx="83529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9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6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6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6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6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 cinématique : </a:t>
            </a:r>
            <a:br>
              <a:rPr lang="fr-FR" dirty="0" smtClean="0"/>
            </a:br>
            <a:r>
              <a:rPr lang="fr-FR" dirty="0" smtClean="0"/>
              <a:t>unités et relations pratiques</a:t>
            </a:r>
            <a:endParaRPr lang="fr-FR" dirty="0"/>
          </a:p>
        </p:txBody>
      </p:sp>
      <p:graphicFrame>
        <p:nvGraphicFramePr>
          <p:cNvPr id="2263046" name="Object 6"/>
          <p:cNvGraphicFramePr>
            <a:graphicFrameLocks noChangeAspect="1"/>
          </p:cNvGraphicFramePr>
          <p:nvPr/>
        </p:nvGraphicFramePr>
        <p:xfrm>
          <a:off x="1149350" y="5916613"/>
          <a:ext cx="67770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Équation" r:id="rId3" imgW="2349360" imgH="203040" progId="Equation.3">
                  <p:embed/>
                </p:oleObj>
              </mc:Choice>
              <mc:Fallback>
                <p:oleObj name="Équation" r:id="rId3" imgW="2349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5916613"/>
                        <a:ext cx="6777038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099507"/>
              </p:ext>
            </p:extLst>
          </p:nvPr>
        </p:nvGraphicFramePr>
        <p:xfrm>
          <a:off x="3635896" y="3212976"/>
          <a:ext cx="13192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Équation" r:id="rId5" imgW="457200" imgH="203040" progId="Equation.3">
                  <p:embed/>
                </p:oleObj>
              </mc:Choice>
              <mc:Fallback>
                <p:oleObj name="Équation" r:id="rId5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212976"/>
                        <a:ext cx="1319213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necteur droit 17"/>
          <p:cNvCxnSpPr/>
          <p:nvPr/>
        </p:nvCxnSpPr>
        <p:spPr>
          <a:xfrm>
            <a:off x="323528" y="4437112"/>
            <a:ext cx="83529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64071" name="Object 7"/>
          <p:cNvGraphicFramePr>
            <a:graphicFrameLocks noChangeAspect="1"/>
          </p:cNvGraphicFramePr>
          <p:nvPr/>
        </p:nvGraphicFramePr>
        <p:xfrm>
          <a:off x="3635896" y="1340768"/>
          <a:ext cx="1359992" cy="1601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Équation" r:id="rId7" imgW="406080" imgH="419040" progId="Equation.3">
                  <p:embed/>
                </p:oleObj>
              </mc:Choice>
              <mc:Fallback>
                <p:oleObj name="Équation" r:id="rId7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340768"/>
                        <a:ext cx="1359992" cy="160110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4073" name="Object 7"/>
          <p:cNvGraphicFramePr>
            <a:graphicFrameLocks noChangeAspect="1"/>
          </p:cNvGraphicFramePr>
          <p:nvPr/>
        </p:nvGraphicFramePr>
        <p:xfrm>
          <a:off x="539552" y="4653136"/>
          <a:ext cx="7977709" cy="101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Équation" r:id="rId9" imgW="1942920" imgH="228600" progId="Equation.3">
                  <p:embed/>
                </p:oleObj>
              </mc:Choice>
              <mc:Fallback>
                <p:oleObj name="Équation" r:id="rId9" imgW="1942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653136"/>
                        <a:ext cx="7977709" cy="101189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0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6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6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6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938</Words>
  <Application>Microsoft Office PowerPoint</Application>
  <PresentationFormat>Affichage à l'écran (4:3)</PresentationFormat>
  <Paragraphs>273</Paragraphs>
  <Slides>69</Slides>
  <Notes>7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1" baseType="lpstr">
      <vt:lpstr>Thème Office</vt:lpstr>
      <vt:lpstr>Équation</vt:lpstr>
      <vt:lpstr>Dynamique des fluides visqueux</vt:lpstr>
      <vt:lpstr>Objectifs</vt:lpstr>
      <vt:lpstr>La viscosité</vt:lpstr>
      <vt:lpstr>Le cisaillement</vt:lpstr>
      <vt:lpstr>Le cisaillement</vt:lpstr>
      <vt:lpstr>Viscosités Fluides newtoniens </vt:lpstr>
      <vt:lpstr>Viscosités</vt:lpstr>
      <vt:lpstr>Viscosité dynamique :  unités et relations pratiques</vt:lpstr>
      <vt:lpstr>Viscosité cinématique :  unités et relations pratiques</vt:lpstr>
      <vt:lpstr>Viscosités de l’eau à 20°C</vt:lpstr>
      <vt:lpstr>Valeurs de viscosité dynamique (Pa.s)  à 20°C</vt:lpstr>
      <vt:lpstr>Viscosité  / Température</vt:lpstr>
      <vt:lpstr>Rhéogrammes</vt:lpstr>
      <vt:lpstr>Rhéogrammes </vt:lpstr>
      <vt:lpstr>Fluides newtoniens </vt:lpstr>
      <vt:lpstr>Fluides non-newtoniens Rhéofluidifiants </vt:lpstr>
      <vt:lpstr>Fluides non-newtoniens Rhéoépaississants </vt:lpstr>
      <vt:lpstr>Fluides non-newtoniens Rhéoépaississants </vt:lpstr>
      <vt:lpstr>Fluides non-newtoniens Rhéoépaississants </vt:lpstr>
      <vt:lpstr>Fluides non-newtoniens Rhéoépaississants </vt:lpstr>
      <vt:lpstr>Fluides non-newtoniens Rhéoépaississants </vt:lpstr>
      <vt:lpstr>Fluides non-newtoniens Rhéoépaississants </vt:lpstr>
      <vt:lpstr>Fluides non-newtoniens Rhéoépaississants </vt:lpstr>
      <vt:lpstr>Fluides non-newtoniens A contrainte seuil et comportement newtonien </vt:lpstr>
      <vt:lpstr>Fluides non-newtoniens A contrainte seuil rhéofluidifiants </vt:lpstr>
      <vt:lpstr>Fluides non-newtoniens Thixotropes </vt:lpstr>
      <vt:lpstr>Fluides non-newtoniens Thixotropes </vt:lpstr>
      <vt:lpstr>Fluides non-newtoniens Antithixotropes </vt:lpstr>
      <vt:lpstr>Fluides non-newtoniens Antithixotropes </vt:lpstr>
      <vt:lpstr>Fluides non-newtoniens Thixotropes </vt:lpstr>
      <vt:lpstr>Synthèse </vt:lpstr>
      <vt:lpstr>Effet Weissenberg</vt:lpstr>
      <vt:lpstr>Présentation PowerPoint</vt:lpstr>
      <vt:lpstr>Présentation PowerPoint</vt:lpstr>
      <vt:lpstr>Ecoulements laminaires</vt:lpstr>
      <vt:lpstr>Loi de POISEUILLE</vt:lpstr>
      <vt:lpstr>Loi de POISEUILLE</vt:lpstr>
      <vt:lpstr>Loi de POISEUILLE</vt:lpstr>
      <vt:lpstr>Conséquences / Loi de POISEUILLE</vt:lpstr>
      <vt:lpstr>Loi de STOKES</vt:lpstr>
      <vt:lpstr>Application / Loi de STOKES Crémage du lait</vt:lpstr>
      <vt:lpstr>Application / Loi de STOKES</vt:lpstr>
      <vt:lpstr>Viscosimètre / Loi de POISEUILLE</vt:lpstr>
      <vt:lpstr>Viscosimètre / Loi de STOKES</vt:lpstr>
      <vt:lpstr>Viscosimètre / Loi de NEWTON</vt:lpstr>
      <vt:lpstr>Loi de DARCY</vt:lpstr>
      <vt:lpstr>Ecoulements turbulents</vt:lpstr>
      <vt:lpstr>La signification</vt:lpstr>
      <vt:lpstr>Nombre de REYNOLDS  (Approche qualitative) </vt:lpstr>
      <vt:lpstr>Expérience de REYNOLDS</vt:lpstr>
      <vt:lpstr>Nombre de REYNOLDS  (Approche quantitative) </vt:lpstr>
      <vt:lpstr>Expérience de REYNOLDS</vt:lpstr>
      <vt:lpstr>Régime laminaire</vt:lpstr>
      <vt:lpstr>Les deux régimes turbulents</vt:lpstr>
      <vt:lpstr>Régime turbulent lisse</vt:lpstr>
      <vt:lpstr>Régime turbulent rugueux</vt:lpstr>
      <vt:lpstr>Ecoulement turbulent rugueux</vt:lpstr>
      <vt:lpstr>Synthèse : régimes d’écoulement</vt:lpstr>
      <vt:lpstr>Présentation PowerPoint</vt:lpstr>
      <vt:lpstr>Calcul des pertes de charge (totales)</vt:lpstr>
      <vt:lpstr>Calcul des pertes de charge régulières</vt:lpstr>
      <vt:lpstr>Méthode de calcul des pertes de charge </vt:lpstr>
      <vt:lpstr>Présentation PowerPoint</vt:lpstr>
      <vt:lpstr>Re et écoulements</vt:lpstr>
      <vt:lpstr>Décollement des couches limites</vt:lpstr>
      <vt:lpstr>Diagramme de Nikuradse</vt:lpstr>
      <vt:lpstr>Calcul des pertes de charge (totales)</vt:lpstr>
      <vt:lpstr>Remarque / chap fluides réels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Dynamique des fluides visqueux</dc:title>
  <dc:creator>dsarmeo</dc:creator>
  <cp:lastModifiedBy>dsarmeo</cp:lastModifiedBy>
  <cp:revision>1</cp:revision>
  <dcterms:created xsi:type="dcterms:W3CDTF">2013-10-04T16:43:09Z</dcterms:created>
  <dcterms:modified xsi:type="dcterms:W3CDTF">2013-10-04T16:48:11Z</dcterms:modified>
</cp:coreProperties>
</file>